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226" r:id="rId1"/>
  </p:sldMasterIdLst>
  <p:notesMasterIdLst>
    <p:notesMasterId r:id="rId24"/>
  </p:notesMasterIdLst>
  <p:sldIdLst>
    <p:sldId id="261" r:id="rId2"/>
    <p:sldId id="371" r:id="rId3"/>
    <p:sldId id="274" r:id="rId4"/>
    <p:sldId id="272" r:id="rId5"/>
    <p:sldId id="324" r:id="rId6"/>
    <p:sldId id="335" r:id="rId7"/>
    <p:sldId id="347" r:id="rId8"/>
    <p:sldId id="361" r:id="rId9"/>
    <p:sldId id="366" r:id="rId10"/>
    <p:sldId id="338" r:id="rId11"/>
    <p:sldId id="360" r:id="rId12"/>
    <p:sldId id="342" r:id="rId13"/>
    <p:sldId id="348" r:id="rId14"/>
    <p:sldId id="349" r:id="rId15"/>
    <p:sldId id="372" r:id="rId16"/>
    <p:sldId id="355" r:id="rId17"/>
    <p:sldId id="363" r:id="rId18"/>
    <p:sldId id="358" r:id="rId19"/>
    <p:sldId id="346" r:id="rId20"/>
    <p:sldId id="369" r:id="rId21"/>
    <p:sldId id="367" r:id="rId22"/>
    <p:sldId id="37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CCDDC9A-C935-754D-B59C-078B9BDF908C}">
          <p14:sldIdLst>
            <p14:sldId id="261"/>
            <p14:sldId id="371"/>
            <p14:sldId id="274"/>
            <p14:sldId id="272"/>
            <p14:sldId id="324"/>
            <p14:sldId id="335"/>
            <p14:sldId id="347"/>
            <p14:sldId id="361"/>
            <p14:sldId id="366"/>
            <p14:sldId id="338"/>
            <p14:sldId id="360"/>
            <p14:sldId id="342"/>
            <p14:sldId id="348"/>
            <p14:sldId id="349"/>
            <p14:sldId id="372"/>
            <p14:sldId id="355"/>
          </p14:sldIdLst>
        </p14:section>
        <p14:section name="Untitled Section" id="{617168D2-DE17-434B-8429-9BBB9C5CFADC}">
          <p14:sldIdLst>
            <p14:sldId id="363"/>
            <p14:sldId id="358"/>
            <p14:sldId id="346"/>
            <p14:sldId id="369"/>
            <p14:sldId id="367"/>
            <p14:sldId id="3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4E6C"/>
    <a:srgbClr val="138677"/>
    <a:srgbClr val="40BAD2"/>
    <a:srgbClr val="2791A6"/>
    <a:srgbClr val="942093"/>
    <a:srgbClr val="FF5A5F"/>
    <a:srgbClr val="548235"/>
    <a:srgbClr val="2E75B6"/>
    <a:srgbClr val="00643C"/>
    <a:srgbClr val="A6B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83"/>
    <p:restoredTop sz="65850"/>
  </p:normalViewPr>
  <p:slideViewPr>
    <p:cSldViewPr snapToGrid="0">
      <p:cViewPr varScale="1">
        <p:scale>
          <a:sx n="82" d="100"/>
          <a:sy n="82" d="100"/>
        </p:scale>
        <p:origin x="204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8A7D36-CC7E-48E7-9138-538AC2ECE3E2}" type="doc">
      <dgm:prSet loTypeId="urn:microsoft.com/office/officeart/2005/8/layout/vProcess5" loCatId="process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4C70A6B-B508-4557-B565-C884F0774868}">
      <dgm:prSet custT="1"/>
      <dgm:spPr>
        <a:ln>
          <a:noFill/>
        </a:ln>
      </dgm:spPr>
      <dgm:t>
        <a:bodyPr/>
        <a:lstStyle/>
        <a:p>
          <a:r>
            <a:rPr lang="en-US" sz="2800" baseline="0" dirty="0">
              <a:solidFill>
                <a:schemeClr val="tx1">
                  <a:lumMod val="65000"/>
                  <a:lumOff val="35000"/>
                </a:schemeClr>
              </a:solidFill>
            </a:rPr>
            <a:t>The MC Squared Team</a:t>
          </a:r>
        </a:p>
      </dgm:t>
    </dgm:pt>
    <dgm:pt modelId="{06A80D9D-D3EE-46C8-B392-283A744FA3DC}" type="parTrans" cxnId="{06E272D9-A63D-4915-A1DD-7024D7E38959}">
      <dgm:prSet/>
      <dgm:spPr/>
      <dgm:t>
        <a:bodyPr/>
        <a:lstStyle/>
        <a:p>
          <a:endParaRPr lang="en-US"/>
        </a:p>
      </dgm:t>
    </dgm:pt>
    <dgm:pt modelId="{0E276563-E839-43B0-A238-4B1ED21E0C6D}" type="sibTrans" cxnId="{06E272D9-A63D-4915-A1DD-7024D7E38959}">
      <dgm:prSet/>
      <dgm:spPr>
        <a:solidFill>
          <a:srgbClr val="574E6C">
            <a:alpha val="90000"/>
          </a:srgbClr>
        </a:solidFill>
        <a:ln>
          <a:noFill/>
        </a:ln>
      </dgm:spPr>
      <dgm:t>
        <a:bodyPr/>
        <a:lstStyle/>
        <a:p>
          <a:endParaRPr lang="en-US"/>
        </a:p>
      </dgm:t>
    </dgm:pt>
    <dgm:pt modelId="{98B342F2-F813-EB45-AD98-C355B21AF475}">
      <dgm:prSet custT="1"/>
      <dgm:spPr>
        <a:ln>
          <a:noFill/>
        </a:ln>
      </dgm:spPr>
      <dgm:t>
        <a:bodyPr/>
        <a:lstStyle/>
        <a:p>
          <a:r>
            <a:rPr lang="en-US" sz="2800" baseline="0" dirty="0">
              <a:solidFill>
                <a:schemeClr val="tx1">
                  <a:lumMod val="65000"/>
                  <a:lumOff val="35000"/>
                </a:schemeClr>
              </a:solidFill>
            </a:rPr>
            <a:t>Project Overview</a:t>
          </a:r>
        </a:p>
      </dgm:t>
    </dgm:pt>
    <dgm:pt modelId="{E0FB148A-B669-764A-80C3-E941F44BDF1B}" type="parTrans" cxnId="{55012C86-45F4-134F-AF0F-A53957404FD1}">
      <dgm:prSet/>
      <dgm:spPr/>
      <dgm:t>
        <a:bodyPr/>
        <a:lstStyle/>
        <a:p>
          <a:endParaRPr lang="en-US"/>
        </a:p>
      </dgm:t>
    </dgm:pt>
    <dgm:pt modelId="{33951549-6185-0043-B2A3-B18D26AE1D33}" type="sibTrans" cxnId="{55012C86-45F4-134F-AF0F-A53957404FD1}">
      <dgm:prSet/>
      <dgm:spPr>
        <a:solidFill>
          <a:srgbClr val="574E6C">
            <a:alpha val="90000"/>
          </a:srgbClr>
        </a:solidFill>
        <a:ln>
          <a:noFill/>
        </a:ln>
      </dgm:spPr>
      <dgm:t>
        <a:bodyPr/>
        <a:lstStyle/>
        <a:p>
          <a:endParaRPr lang="en-US"/>
        </a:p>
      </dgm:t>
    </dgm:pt>
    <dgm:pt modelId="{95FBCB55-8B7E-6A49-9BFF-EEB0497EB559}">
      <dgm:prSet custT="1"/>
      <dgm:spPr>
        <a:ln>
          <a:noFill/>
        </a:ln>
      </dgm:spPr>
      <dgm:t>
        <a:bodyPr/>
        <a:lstStyle/>
        <a:p>
          <a:r>
            <a:rPr lang="en-US" sz="2800" baseline="0" dirty="0">
              <a:solidFill>
                <a:schemeClr val="tx1">
                  <a:lumMod val="65000"/>
                  <a:lumOff val="35000"/>
                </a:schemeClr>
              </a:solidFill>
            </a:rPr>
            <a:t>Data Selection, Collection &amp; Cleanup</a:t>
          </a:r>
        </a:p>
      </dgm:t>
    </dgm:pt>
    <dgm:pt modelId="{9717AE30-0226-764D-A58C-53937B4F3E79}" type="parTrans" cxnId="{10764D8F-F01B-7A47-B5D2-FA66B781A92C}">
      <dgm:prSet/>
      <dgm:spPr/>
      <dgm:t>
        <a:bodyPr/>
        <a:lstStyle/>
        <a:p>
          <a:endParaRPr lang="en-US"/>
        </a:p>
      </dgm:t>
    </dgm:pt>
    <dgm:pt modelId="{5B82F98B-27B3-9B49-906C-8B3107691D2B}" type="sibTrans" cxnId="{10764D8F-F01B-7A47-B5D2-FA66B781A92C}">
      <dgm:prSet/>
      <dgm:spPr>
        <a:solidFill>
          <a:srgbClr val="574E6C">
            <a:alpha val="90000"/>
          </a:srgbClr>
        </a:solidFill>
        <a:ln>
          <a:noFill/>
        </a:ln>
      </dgm:spPr>
      <dgm:t>
        <a:bodyPr/>
        <a:lstStyle/>
        <a:p>
          <a:endParaRPr lang="en-US"/>
        </a:p>
      </dgm:t>
    </dgm:pt>
    <dgm:pt modelId="{1839C141-EC90-CD48-B7B6-F80D9999DBDC}">
      <dgm:prSet custT="1"/>
      <dgm:spPr>
        <a:ln>
          <a:noFill/>
        </a:ln>
      </dgm:spPr>
      <dgm:t>
        <a:bodyPr/>
        <a:lstStyle/>
        <a:p>
          <a:r>
            <a:rPr lang="en-US" sz="2800" baseline="0" dirty="0">
              <a:solidFill>
                <a:schemeClr val="tx1">
                  <a:lumMod val="65000"/>
                  <a:lumOff val="35000"/>
                </a:schemeClr>
              </a:solidFill>
            </a:rPr>
            <a:t>Approach &amp; Findings &amp; Recommendations</a:t>
          </a:r>
        </a:p>
      </dgm:t>
    </dgm:pt>
    <dgm:pt modelId="{19900C23-7AD1-2F47-A9EF-4336E868771C}" type="parTrans" cxnId="{059D727D-0A38-0640-B174-67F48F18DAEB}">
      <dgm:prSet/>
      <dgm:spPr/>
      <dgm:t>
        <a:bodyPr/>
        <a:lstStyle/>
        <a:p>
          <a:endParaRPr lang="en-US"/>
        </a:p>
      </dgm:t>
    </dgm:pt>
    <dgm:pt modelId="{1E7F769F-FD85-4F4E-92FA-B5FF74726220}" type="sibTrans" cxnId="{059D727D-0A38-0640-B174-67F48F18DAEB}">
      <dgm:prSet/>
      <dgm:spPr>
        <a:solidFill>
          <a:srgbClr val="574E6C">
            <a:alpha val="90000"/>
          </a:srgbClr>
        </a:solidFill>
        <a:ln>
          <a:noFill/>
        </a:ln>
      </dgm:spPr>
      <dgm:t>
        <a:bodyPr/>
        <a:lstStyle/>
        <a:p>
          <a:endParaRPr lang="en-US"/>
        </a:p>
      </dgm:t>
    </dgm:pt>
    <dgm:pt modelId="{34A8277F-E647-0D4C-B1EB-8341DF537542}">
      <dgm:prSet/>
      <dgm:spPr>
        <a:ln>
          <a:noFill/>
        </a:ln>
      </dgm:spPr>
      <dgm:t>
        <a:bodyPr/>
        <a:lstStyle/>
        <a:p>
          <a:endParaRPr lang="en-US" baseline="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8106BE02-CCAE-674A-AD48-5EA581A7F202}" type="parTrans" cxnId="{5947E080-833C-DD48-8A53-766B002476F8}">
      <dgm:prSet/>
      <dgm:spPr/>
      <dgm:t>
        <a:bodyPr/>
        <a:lstStyle/>
        <a:p>
          <a:endParaRPr lang="en-US"/>
        </a:p>
      </dgm:t>
    </dgm:pt>
    <dgm:pt modelId="{E35BC27B-947D-2247-A7C6-A187B0C25704}" type="sibTrans" cxnId="{5947E080-833C-DD48-8A53-766B002476F8}">
      <dgm:prSet/>
      <dgm:spPr/>
      <dgm:t>
        <a:bodyPr/>
        <a:lstStyle/>
        <a:p>
          <a:endParaRPr lang="en-US"/>
        </a:p>
      </dgm:t>
    </dgm:pt>
    <dgm:pt modelId="{20ADFECF-202D-1245-88C0-05480459B853}">
      <dgm:prSet custT="1"/>
      <dgm:spPr>
        <a:ln>
          <a:noFill/>
        </a:ln>
      </dgm:spPr>
      <dgm:t>
        <a:bodyPr/>
        <a:lstStyle/>
        <a:p>
          <a:r>
            <a:rPr lang="en-US" sz="2800" baseline="0" dirty="0">
              <a:solidFill>
                <a:schemeClr val="tx1">
                  <a:lumMod val="65000"/>
                  <a:lumOff val="35000"/>
                </a:schemeClr>
              </a:solidFill>
            </a:rPr>
            <a:t>Challenges &amp; Lessons Learned &amp; Questions</a:t>
          </a:r>
        </a:p>
      </dgm:t>
    </dgm:pt>
    <dgm:pt modelId="{B62B9D4E-8741-FE48-933E-F639D1080A92}" type="sibTrans" cxnId="{EBCFC5CF-AAF3-3748-8F42-56A5825AB029}">
      <dgm:prSet/>
      <dgm:spPr/>
      <dgm:t>
        <a:bodyPr/>
        <a:lstStyle/>
        <a:p>
          <a:endParaRPr lang="en-US"/>
        </a:p>
      </dgm:t>
    </dgm:pt>
    <dgm:pt modelId="{D4650D48-BDAD-F344-B76D-14C9E2F222DF}" type="parTrans" cxnId="{EBCFC5CF-AAF3-3748-8F42-56A5825AB029}">
      <dgm:prSet/>
      <dgm:spPr/>
      <dgm:t>
        <a:bodyPr/>
        <a:lstStyle/>
        <a:p>
          <a:endParaRPr lang="en-US"/>
        </a:p>
      </dgm:t>
    </dgm:pt>
    <dgm:pt modelId="{7EEAA5E0-8DE9-DC46-8EA9-CDCA42222187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E54ABADE-D8F2-E74F-A8D1-3CB1DCBA1A65}" type="parTrans" cxnId="{4229EEF5-BE47-6140-A3D5-A3285EE992C8}">
      <dgm:prSet/>
      <dgm:spPr/>
      <dgm:t>
        <a:bodyPr/>
        <a:lstStyle/>
        <a:p>
          <a:endParaRPr lang="en-US"/>
        </a:p>
      </dgm:t>
    </dgm:pt>
    <dgm:pt modelId="{1F88A1E6-ACBC-B043-87EC-74F33F4E015C}" type="sibTrans" cxnId="{4229EEF5-BE47-6140-A3D5-A3285EE992C8}">
      <dgm:prSet/>
      <dgm:spPr/>
      <dgm:t>
        <a:bodyPr/>
        <a:lstStyle/>
        <a:p>
          <a:endParaRPr lang="en-US"/>
        </a:p>
      </dgm:t>
    </dgm:pt>
    <dgm:pt modelId="{8D8C8DDC-D79B-A544-9377-022CF8E0CFC2}" type="pres">
      <dgm:prSet presAssocID="{DF8A7D36-CC7E-48E7-9138-538AC2ECE3E2}" presName="outerComposite" presStyleCnt="0">
        <dgm:presLayoutVars>
          <dgm:chMax val="5"/>
          <dgm:dir/>
          <dgm:resizeHandles val="exact"/>
        </dgm:presLayoutVars>
      </dgm:prSet>
      <dgm:spPr/>
    </dgm:pt>
    <dgm:pt modelId="{DE061496-9C03-F941-8804-9939956E3AE7}" type="pres">
      <dgm:prSet presAssocID="{DF8A7D36-CC7E-48E7-9138-538AC2ECE3E2}" presName="dummyMaxCanvas" presStyleCnt="0">
        <dgm:presLayoutVars/>
      </dgm:prSet>
      <dgm:spPr/>
    </dgm:pt>
    <dgm:pt modelId="{6F7871E1-B6B3-5846-90BD-DD433789BB34}" type="pres">
      <dgm:prSet presAssocID="{DF8A7D36-CC7E-48E7-9138-538AC2ECE3E2}" presName="FiveNodes_1" presStyleLbl="node1" presStyleIdx="0" presStyleCnt="5">
        <dgm:presLayoutVars>
          <dgm:bulletEnabled val="1"/>
        </dgm:presLayoutVars>
      </dgm:prSet>
      <dgm:spPr/>
    </dgm:pt>
    <dgm:pt modelId="{A9D93A60-8480-4B4D-B847-38B95A19B75A}" type="pres">
      <dgm:prSet presAssocID="{DF8A7D36-CC7E-48E7-9138-538AC2ECE3E2}" presName="FiveNodes_2" presStyleLbl="node1" presStyleIdx="1" presStyleCnt="5">
        <dgm:presLayoutVars>
          <dgm:bulletEnabled val="1"/>
        </dgm:presLayoutVars>
      </dgm:prSet>
      <dgm:spPr/>
    </dgm:pt>
    <dgm:pt modelId="{BC982B06-4A49-8D44-B052-3065EF5CAC54}" type="pres">
      <dgm:prSet presAssocID="{DF8A7D36-CC7E-48E7-9138-538AC2ECE3E2}" presName="FiveNodes_3" presStyleLbl="node1" presStyleIdx="2" presStyleCnt="5">
        <dgm:presLayoutVars>
          <dgm:bulletEnabled val="1"/>
        </dgm:presLayoutVars>
      </dgm:prSet>
      <dgm:spPr/>
    </dgm:pt>
    <dgm:pt modelId="{B6732E47-0C46-294F-9604-73CB11731787}" type="pres">
      <dgm:prSet presAssocID="{DF8A7D36-CC7E-48E7-9138-538AC2ECE3E2}" presName="FiveNodes_4" presStyleLbl="node1" presStyleIdx="3" presStyleCnt="5">
        <dgm:presLayoutVars>
          <dgm:bulletEnabled val="1"/>
        </dgm:presLayoutVars>
      </dgm:prSet>
      <dgm:spPr/>
    </dgm:pt>
    <dgm:pt modelId="{1C299629-CE9D-374A-84C5-BF6FE61FEF6F}" type="pres">
      <dgm:prSet presAssocID="{DF8A7D36-CC7E-48E7-9138-538AC2ECE3E2}" presName="FiveNodes_5" presStyleLbl="node1" presStyleIdx="4" presStyleCnt="5">
        <dgm:presLayoutVars>
          <dgm:bulletEnabled val="1"/>
        </dgm:presLayoutVars>
      </dgm:prSet>
      <dgm:spPr/>
    </dgm:pt>
    <dgm:pt modelId="{69E667A0-4EB2-1746-AA1C-FBD874782332}" type="pres">
      <dgm:prSet presAssocID="{DF8A7D36-CC7E-48E7-9138-538AC2ECE3E2}" presName="FiveConn_1-2" presStyleLbl="fgAccFollowNode1" presStyleIdx="0" presStyleCnt="4">
        <dgm:presLayoutVars>
          <dgm:bulletEnabled val="1"/>
        </dgm:presLayoutVars>
      </dgm:prSet>
      <dgm:spPr/>
    </dgm:pt>
    <dgm:pt modelId="{7604382A-27F0-5048-B8BC-11722581EB4B}" type="pres">
      <dgm:prSet presAssocID="{DF8A7D36-CC7E-48E7-9138-538AC2ECE3E2}" presName="FiveConn_2-3" presStyleLbl="fgAccFollowNode1" presStyleIdx="1" presStyleCnt="4">
        <dgm:presLayoutVars>
          <dgm:bulletEnabled val="1"/>
        </dgm:presLayoutVars>
      </dgm:prSet>
      <dgm:spPr/>
    </dgm:pt>
    <dgm:pt modelId="{6A6F52E7-D015-CF4F-8B71-274EC4C63258}" type="pres">
      <dgm:prSet presAssocID="{DF8A7D36-CC7E-48E7-9138-538AC2ECE3E2}" presName="FiveConn_3-4" presStyleLbl="fgAccFollowNode1" presStyleIdx="2" presStyleCnt="4">
        <dgm:presLayoutVars>
          <dgm:bulletEnabled val="1"/>
        </dgm:presLayoutVars>
      </dgm:prSet>
      <dgm:spPr/>
    </dgm:pt>
    <dgm:pt modelId="{358D78E3-6EA8-1045-80BB-78004D7C7CD1}" type="pres">
      <dgm:prSet presAssocID="{DF8A7D36-CC7E-48E7-9138-538AC2ECE3E2}" presName="FiveConn_4-5" presStyleLbl="fgAccFollowNode1" presStyleIdx="3" presStyleCnt="4">
        <dgm:presLayoutVars>
          <dgm:bulletEnabled val="1"/>
        </dgm:presLayoutVars>
      </dgm:prSet>
      <dgm:spPr/>
    </dgm:pt>
    <dgm:pt modelId="{37E81E88-B1D8-CD40-BA3C-9FDEF6AD7F20}" type="pres">
      <dgm:prSet presAssocID="{DF8A7D36-CC7E-48E7-9138-538AC2ECE3E2}" presName="FiveNodes_1_text" presStyleLbl="node1" presStyleIdx="4" presStyleCnt="5">
        <dgm:presLayoutVars>
          <dgm:bulletEnabled val="1"/>
        </dgm:presLayoutVars>
      </dgm:prSet>
      <dgm:spPr/>
    </dgm:pt>
    <dgm:pt modelId="{341C058F-7342-084B-8616-8C6F7FF6A6FB}" type="pres">
      <dgm:prSet presAssocID="{DF8A7D36-CC7E-48E7-9138-538AC2ECE3E2}" presName="FiveNodes_2_text" presStyleLbl="node1" presStyleIdx="4" presStyleCnt="5">
        <dgm:presLayoutVars>
          <dgm:bulletEnabled val="1"/>
        </dgm:presLayoutVars>
      </dgm:prSet>
      <dgm:spPr/>
    </dgm:pt>
    <dgm:pt modelId="{E6CD65E2-CB74-7A40-A2FC-EE100B1271B7}" type="pres">
      <dgm:prSet presAssocID="{DF8A7D36-CC7E-48E7-9138-538AC2ECE3E2}" presName="FiveNodes_3_text" presStyleLbl="node1" presStyleIdx="4" presStyleCnt="5">
        <dgm:presLayoutVars>
          <dgm:bulletEnabled val="1"/>
        </dgm:presLayoutVars>
      </dgm:prSet>
      <dgm:spPr/>
    </dgm:pt>
    <dgm:pt modelId="{F5E02A9E-1009-EF44-A07E-BCD98ADB23D0}" type="pres">
      <dgm:prSet presAssocID="{DF8A7D36-CC7E-48E7-9138-538AC2ECE3E2}" presName="FiveNodes_4_text" presStyleLbl="node1" presStyleIdx="4" presStyleCnt="5">
        <dgm:presLayoutVars>
          <dgm:bulletEnabled val="1"/>
        </dgm:presLayoutVars>
      </dgm:prSet>
      <dgm:spPr/>
    </dgm:pt>
    <dgm:pt modelId="{D360B1AB-5A89-B64D-94C2-A7832FFF1D52}" type="pres">
      <dgm:prSet presAssocID="{DF8A7D36-CC7E-48E7-9138-538AC2ECE3E2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7890911-BE2E-104B-BB58-BC1B4DDC103E}" type="presOf" srcId="{0E276563-E839-43B0-A238-4B1ED21E0C6D}" destId="{69E667A0-4EB2-1746-AA1C-FBD874782332}" srcOrd="0" destOrd="0" presId="urn:microsoft.com/office/officeart/2005/8/layout/vProcess5"/>
    <dgm:cxn modelId="{2C981E12-E2F1-5141-BD2C-613892AB7F80}" type="presOf" srcId="{95FBCB55-8B7E-6A49-9BFF-EEB0497EB559}" destId="{E6CD65E2-CB74-7A40-A2FC-EE100B1271B7}" srcOrd="1" destOrd="0" presId="urn:microsoft.com/office/officeart/2005/8/layout/vProcess5"/>
    <dgm:cxn modelId="{4A84C614-FF08-3142-8DBA-1453D2538DF0}" type="presOf" srcId="{94C70A6B-B508-4557-B565-C884F0774868}" destId="{6F7871E1-B6B3-5846-90BD-DD433789BB34}" srcOrd="0" destOrd="0" presId="urn:microsoft.com/office/officeart/2005/8/layout/vProcess5"/>
    <dgm:cxn modelId="{F1CA3B25-93A5-ED4B-BC8A-21AC6B6F75DC}" type="presOf" srcId="{98B342F2-F813-EB45-AD98-C355B21AF475}" destId="{A9D93A60-8480-4B4D-B847-38B95A19B75A}" srcOrd="0" destOrd="0" presId="urn:microsoft.com/office/officeart/2005/8/layout/vProcess5"/>
    <dgm:cxn modelId="{3C198828-60D7-6F46-BEBC-E64A5C8FAB98}" type="presOf" srcId="{5B82F98B-27B3-9B49-906C-8B3107691D2B}" destId="{6A6F52E7-D015-CF4F-8B71-274EC4C63258}" srcOrd="0" destOrd="0" presId="urn:microsoft.com/office/officeart/2005/8/layout/vProcess5"/>
    <dgm:cxn modelId="{A4236339-2AD3-C54F-86F6-18645BDAD8DE}" type="presOf" srcId="{1839C141-EC90-CD48-B7B6-F80D9999DBDC}" destId="{B6732E47-0C46-294F-9604-73CB11731787}" srcOrd="0" destOrd="0" presId="urn:microsoft.com/office/officeart/2005/8/layout/vProcess5"/>
    <dgm:cxn modelId="{37E26C57-3093-5B48-A336-8B068C6A7F35}" type="presOf" srcId="{20ADFECF-202D-1245-88C0-05480459B853}" destId="{1C299629-CE9D-374A-84C5-BF6FE61FEF6F}" srcOrd="0" destOrd="0" presId="urn:microsoft.com/office/officeart/2005/8/layout/vProcess5"/>
    <dgm:cxn modelId="{190A136B-1A7E-4D44-AE0C-A6BD987854B3}" type="presOf" srcId="{DF8A7D36-CC7E-48E7-9138-538AC2ECE3E2}" destId="{8D8C8DDC-D79B-A544-9377-022CF8E0CFC2}" srcOrd="0" destOrd="0" presId="urn:microsoft.com/office/officeart/2005/8/layout/vProcess5"/>
    <dgm:cxn modelId="{12FF3B6F-884F-9842-B559-92E976D47E96}" type="presOf" srcId="{94C70A6B-B508-4557-B565-C884F0774868}" destId="{37E81E88-B1D8-CD40-BA3C-9FDEF6AD7F20}" srcOrd="1" destOrd="0" presId="urn:microsoft.com/office/officeart/2005/8/layout/vProcess5"/>
    <dgm:cxn modelId="{059D727D-0A38-0640-B174-67F48F18DAEB}" srcId="{DF8A7D36-CC7E-48E7-9138-538AC2ECE3E2}" destId="{1839C141-EC90-CD48-B7B6-F80D9999DBDC}" srcOrd="3" destOrd="0" parTransId="{19900C23-7AD1-2F47-A9EF-4336E868771C}" sibTransId="{1E7F769F-FD85-4F4E-92FA-B5FF74726220}"/>
    <dgm:cxn modelId="{5947E080-833C-DD48-8A53-766B002476F8}" srcId="{DF8A7D36-CC7E-48E7-9138-538AC2ECE3E2}" destId="{34A8277F-E647-0D4C-B1EB-8341DF537542}" srcOrd="6" destOrd="0" parTransId="{8106BE02-CCAE-674A-AD48-5EA581A7F202}" sibTransId="{E35BC27B-947D-2247-A7C6-A187B0C25704}"/>
    <dgm:cxn modelId="{55012C86-45F4-134F-AF0F-A53957404FD1}" srcId="{DF8A7D36-CC7E-48E7-9138-538AC2ECE3E2}" destId="{98B342F2-F813-EB45-AD98-C355B21AF475}" srcOrd="1" destOrd="0" parTransId="{E0FB148A-B669-764A-80C3-E941F44BDF1B}" sibTransId="{33951549-6185-0043-B2A3-B18D26AE1D33}"/>
    <dgm:cxn modelId="{B6C37A88-DA9E-AD4C-A533-BCE5ABA5F7DE}" type="presOf" srcId="{95FBCB55-8B7E-6A49-9BFF-EEB0497EB559}" destId="{BC982B06-4A49-8D44-B052-3065EF5CAC54}" srcOrd="0" destOrd="0" presId="urn:microsoft.com/office/officeart/2005/8/layout/vProcess5"/>
    <dgm:cxn modelId="{10764D8F-F01B-7A47-B5D2-FA66B781A92C}" srcId="{DF8A7D36-CC7E-48E7-9138-538AC2ECE3E2}" destId="{95FBCB55-8B7E-6A49-9BFF-EEB0497EB559}" srcOrd="2" destOrd="0" parTransId="{9717AE30-0226-764D-A58C-53937B4F3E79}" sibTransId="{5B82F98B-27B3-9B49-906C-8B3107691D2B}"/>
    <dgm:cxn modelId="{689F3791-212F-5B49-8A76-56258323891D}" type="presOf" srcId="{20ADFECF-202D-1245-88C0-05480459B853}" destId="{D360B1AB-5A89-B64D-94C2-A7832FFF1D52}" srcOrd="1" destOrd="0" presId="urn:microsoft.com/office/officeart/2005/8/layout/vProcess5"/>
    <dgm:cxn modelId="{C0D87795-65DD-7740-9BE8-80E50A677DEC}" type="presOf" srcId="{1E7F769F-FD85-4F4E-92FA-B5FF74726220}" destId="{358D78E3-6EA8-1045-80BB-78004D7C7CD1}" srcOrd="0" destOrd="0" presId="urn:microsoft.com/office/officeart/2005/8/layout/vProcess5"/>
    <dgm:cxn modelId="{C369E5CC-91B5-5C40-8751-A5A733BCF6C2}" type="presOf" srcId="{33951549-6185-0043-B2A3-B18D26AE1D33}" destId="{7604382A-27F0-5048-B8BC-11722581EB4B}" srcOrd="0" destOrd="0" presId="urn:microsoft.com/office/officeart/2005/8/layout/vProcess5"/>
    <dgm:cxn modelId="{EBCFC5CF-AAF3-3748-8F42-56A5825AB029}" srcId="{DF8A7D36-CC7E-48E7-9138-538AC2ECE3E2}" destId="{20ADFECF-202D-1245-88C0-05480459B853}" srcOrd="4" destOrd="0" parTransId="{D4650D48-BDAD-F344-B76D-14C9E2F222DF}" sibTransId="{B62B9D4E-8741-FE48-933E-F639D1080A92}"/>
    <dgm:cxn modelId="{84D862D1-FE3A-D140-9D35-8D98C6FA695E}" type="presOf" srcId="{98B342F2-F813-EB45-AD98-C355B21AF475}" destId="{341C058F-7342-084B-8616-8C6F7FF6A6FB}" srcOrd="1" destOrd="0" presId="urn:microsoft.com/office/officeart/2005/8/layout/vProcess5"/>
    <dgm:cxn modelId="{06E272D9-A63D-4915-A1DD-7024D7E38959}" srcId="{DF8A7D36-CC7E-48E7-9138-538AC2ECE3E2}" destId="{94C70A6B-B508-4557-B565-C884F0774868}" srcOrd="0" destOrd="0" parTransId="{06A80D9D-D3EE-46C8-B392-283A744FA3DC}" sibTransId="{0E276563-E839-43B0-A238-4B1ED21E0C6D}"/>
    <dgm:cxn modelId="{B83E27DC-8F53-9D4B-B7ED-0836DEEA7E1A}" type="presOf" srcId="{1839C141-EC90-CD48-B7B6-F80D9999DBDC}" destId="{F5E02A9E-1009-EF44-A07E-BCD98ADB23D0}" srcOrd="1" destOrd="0" presId="urn:microsoft.com/office/officeart/2005/8/layout/vProcess5"/>
    <dgm:cxn modelId="{4229EEF5-BE47-6140-A3D5-A3285EE992C8}" srcId="{DF8A7D36-CC7E-48E7-9138-538AC2ECE3E2}" destId="{7EEAA5E0-8DE9-DC46-8EA9-CDCA42222187}" srcOrd="5" destOrd="0" parTransId="{E54ABADE-D8F2-E74F-A8D1-3CB1DCBA1A65}" sibTransId="{1F88A1E6-ACBC-B043-87EC-74F33F4E015C}"/>
    <dgm:cxn modelId="{DB22CA17-DB8D-B44F-9AAD-9C58CA3B5684}" type="presParOf" srcId="{8D8C8DDC-D79B-A544-9377-022CF8E0CFC2}" destId="{DE061496-9C03-F941-8804-9939956E3AE7}" srcOrd="0" destOrd="0" presId="urn:microsoft.com/office/officeart/2005/8/layout/vProcess5"/>
    <dgm:cxn modelId="{2E57335F-56D8-664D-AA9B-739CB6AA515C}" type="presParOf" srcId="{8D8C8DDC-D79B-A544-9377-022CF8E0CFC2}" destId="{6F7871E1-B6B3-5846-90BD-DD433789BB34}" srcOrd="1" destOrd="0" presId="urn:microsoft.com/office/officeart/2005/8/layout/vProcess5"/>
    <dgm:cxn modelId="{65F4B36C-9013-FA4C-A1C3-C4BA754868A7}" type="presParOf" srcId="{8D8C8DDC-D79B-A544-9377-022CF8E0CFC2}" destId="{A9D93A60-8480-4B4D-B847-38B95A19B75A}" srcOrd="2" destOrd="0" presId="urn:microsoft.com/office/officeart/2005/8/layout/vProcess5"/>
    <dgm:cxn modelId="{FCF6E123-06AC-8D4D-8843-C257C9199EC5}" type="presParOf" srcId="{8D8C8DDC-D79B-A544-9377-022CF8E0CFC2}" destId="{BC982B06-4A49-8D44-B052-3065EF5CAC54}" srcOrd="3" destOrd="0" presId="urn:microsoft.com/office/officeart/2005/8/layout/vProcess5"/>
    <dgm:cxn modelId="{8EE2C4C5-1DBD-E043-8974-A82C38F78EAA}" type="presParOf" srcId="{8D8C8DDC-D79B-A544-9377-022CF8E0CFC2}" destId="{B6732E47-0C46-294F-9604-73CB11731787}" srcOrd="4" destOrd="0" presId="urn:microsoft.com/office/officeart/2005/8/layout/vProcess5"/>
    <dgm:cxn modelId="{D9E514C5-CB10-1841-9A84-02D405B6DBB3}" type="presParOf" srcId="{8D8C8DDC-D79B-A544-9377-022CF8E0CFC2}" destId="{1C299629-CE9D-374A-84C5-BF6FE61FEF6F}" srcOrd="5" destOrd="0" presId="urn:microsoft.com/office/officeart/2005/8/layout/vProcess5"/>
    <dgm:cxn modelId="{FBAAD6FE-7E06-D748-8488-B482B31A3A55}" type="presParOf" srcId="{8D8C8DDC-D79B-A544-9377-022CF8E0CFC2}" destId="{69E667A0-4EB2-1746-AA1C-FBD874782332}" srcOrd="6" destOrd="0" presId="urn:microsoft.com/office/officeart/2005/8/layout/vProcess5"/>
    <dgm:cxn modelId="{5AF985D0-DF40-AC47-A00C-A8962E4F5953}" type="presParOf" srcId="{8D8C8DDC-D79B-A544-9377-022CF8E0CFC2}" destId="{7604382A-27F0-5048-B8BC-11722581EB4B}" srcOrd="7" destOrd="0" presId="urn:microsoft.com/office/officeart/2005/8/layout/vProcess5"/>
    <dgm:cxn modelId="{CCCF18B5-2F81-E34D-BE28-41FA0BDAAB55}" type="presParOf" srcId="{8D8C8DDC-D79B-A544-9377-022CF8E0CFC2}" destId="{6A6F52E7-D015-CF4F-8B71-274EC4C63258}" srcOrd="8" destOrd="0" presId="urn:microsoft.com/office/officeart/2005/8/layout/vProcess5"/>
    <dgm:cxn modelId="{E907E720-ECD3-2F4E-9E27-9C3F89443425}" type="presParOf" srcId="{8D8C8DDC-D79B-A544-9377-022CF8E0CFC2}" destId="{358D78E3-6EA8-1045-80BB-78004D7C7CD1}" srcOrd="9" destOrd="0" presId="urn:microsoft.com/office/officeart/2005/8/layout/vProcess5"/>
    <dgm:cxn modelId="{35220DD7-B368-0E40-91ED-9CB8C0E5106F}" type="presParOf" srcId="{8D8C8DDC-D79B-A544-9377-022CF8E0CFC2}" destId="{37E81E88-B1D8-CD40-BA3C-9FDEF6AD7F20}" srcOrd="10" destOrd="0" presId="urn:microsoft.com/office/officeart/2005/8/layout/vProcess5"/>
    <dgm:cxn modelId="{B823AC15-E5D6-A74C-93EB-9BD831B49D88}" type="presParOf" srcId="{8D8C8DDC-D79B-A544-9377-022CF8E0CFC2}" destId="{341C058F-7342-084B-8616-8C6F7FF6A6FB}" srcOrd="11" destOrd="0" presId="urn:microsoft.com/office/officeart/2005/8/layout/vProcess5"/>
    <dgm:cxn modelId="{E37BF95E-C77B-3C40-BA93-53D9D2DBF346}" type="presParOf" srcId="{8D8C8DDC-D79B-A544-9377-022CF8E0CFC2}" destId="{E6CD65E2-CB74-7A40-A2FC-EE100B1271B7}" srcOrd="12" destOrd="0" presId="urn:microsoft.com/office/officeart/2005/8/layout/vProcess5"/>
    <dgm:cxn modelId="{F417AD7D-BE85-0145-85EC-F110F1601561}" type="presParOf" srcId="{8D8C8DDC-D79B-A544-9377-022CF8E0CFC2}" destId="{F5E02A9E-1009-EF44-A07E-BCD98ADB23D0}" srcOrd="13" destOrd="0" presId="urn:microsoft.com/office/officeart/2005/8/layout/vProcess5"/>
    <dgm:cxn modelId="{BDDAA6A1-6971-944D-BCD4-EE95351C1865}" type="presParOf" srcId="{8D8C8DDC-D79B-A544-9377-022CF8E0CFC2}" destId="{D360B1AB-5A89-B64D-94C2-A7832FFF1D52}" srcOrd="14" destOrd="0" presId="urn:microsoft.com/office/officeart/2005/8/layout/vProcess5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32BFA8-AE9D-4DAD-8605-04C4EACDA18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6904FD-527A-41AF-B21B-0D2969C2EB1D}">
      <dgm:prSet/>
      <dgm:spPr>
        <a:solidFill>
          <a:srgbClr val="574E6C"/>
        </a:solidFill>
        <a:ln>
          <a:noFill/>
        </a:ln>
      </dgm:spPr>
      <dgm:t>
        <a:bodyPr/>
        <a:lstStyle/>
        <a:p>
          <a:r>
            <a:rPr lang="en-US" dirty="0"/>
            <a:t>Eliminated Columns (75) Down to 30 Total</a:t>
          </a:r>
        </a:p>
      </dgm:t>
    </dgm:pt>
    <dgm:pt modelId="{F4C15096-ABF2-466A-AF72-408DBA17A909}" type="parTrans" cxnId="{A4973B2B-D445-4D5A-8E46-44E27457A5FA}">
      <dgm:prSet/>
      <dgm:spPr/>
      <dgm:t>
        <a:bodyPr/>
        <a:lstStyle/>
        <a:p>
          <a:endParaRPr lang="en-US"/>
        </a:p>
      </dgm:t>
    </dgm:pt>
    <dgm:pt modelId="{EFEB82A4-7A32-4CD8-B22F-2D9475741C78}" type="sibTrans" cxnId="{A4973B2B-D445-4D5A-8E46-44E27457A5FA}">
      <dgm:prSet/>
      <dgm:spPr>
        <a:ln w="12700">
          <a:solidFill>
            <a:srgbClr val="574E6C"/>
          </a:solidFill>
        </a:ln>
      </dgm:spPr>
      <dgm:t>
        <a:bodyPr/>
        <a:lstStyle/>
        <a:p>
          <a:endParaRPr lang="en-US"/>
        </a:p>
      </dgm:t>
    </dgm:pt>
    <dgm:pt modelId="{11B8AA8B-C787-4714-AA81-5244A863E157}">
      <dgm:prSet/>
      <dgm:spPr>
        <a:solidFill>
          <a:srgbClr val="574E6C"/>
        </a:solidFill>
        <a:ln>
          <a:noFill/>
        </a:ln>
      </dgm:spPr>
      <dgm:t>
        <a:bodyPr/>
        <a:lstStyle/>
        <a:p>
          <a:r>
            <a:rPr lang="en-US" dirty="0"/>
            <a:t>Filled NA Data &amp; Replace Null       With -1</a:t>
          </a:r>
        </a:p>
      </dgm:t>
    </dgm:pt>
    <dgm:pt modelId="{09021C64-79DB-4F0C-A924-B6039B04B48A}" type="parTrans" cxnId="{94AB9B3A-2952-4803-9731-ED07B7B16C7F}">
      <dgm:prSet/>
      <dgm:spPr/>
      <dgm:t>
        <a:bodyPr/>
        <a:lstStyle/>
        <a:p>
          <a:endParaRPr lang="en-US"/>
        </a:p>
      </dgm:t>
    </dgm:pt>
    <dgm:pt modelId="{66C4B6A9-7435-4E55-812D-FC2FA5F281C0}" type="sibTrans" cxnId="{94AB9B3A-2952-4803-9731-ED07B7B16C7F}">
      <dgm:prSet/>
      <dgm:spPr>
        <a:ln w="12700">
          <a:solidFill>
            <a:srgbClr val="574E6C"/>
          </a:solidFill>
        </a:ln>
      </dgm:spPr>
      <dgm:t>
        <a:bodyPr/>
        <a:lstStyle/>
        <a:p>
          <a:endParaRPr lang="en-US"/>
        </a:p>
      </dgm:t>
    </dgm:pt>
    <dgm:pt modelId="{866DBDFE-E5B0-4F56-A19D-D0544C06C63B}">
      <dgm:prSet/>
      <dgm:spPr>
        <a:solidFill>
          <a:srgbClr val="574E6C"/>
        </a:solidFill>
        <a:ln>
          <a:noFill/>
        </a:ln>
      </dgm:spPr>
      <dgm:t>
        <a:bodyPr/>
        <a:lstStyle/>
        <a:p>
          <a:r>
            <a:rPr lang="en-US" dirty="0"/>
            <a:t>Cleaned Price Column and Standardized as Float</a:t>
          </a:r>
        </a:p>
      </dgm:t>
    </dgm:pt>
    <dgm:pt modelId="{3A495CEE-3B3B-4CE5-8D33-00EFC88A1A56}" type="parTrans" cxnId="{4D3C3A22-38D4-4917-8753-DCFE5525A555}">
      <dgm:prSet/>
      <dgm:spPr/>
      <dgm:t>
        <a:bodyPr/>
        <a:lstStyle/>
        <a:p>
          <a:endParaRPr lang="en-US"/>
        </a:p>
      </dgm:t>
    </dgm:pt>
    <dgm:pt modelId="{7DC6441F-9E5B-4346-AB6E-ECC6DC60B4D5}" type="sibTrans" cxnId="{4D3C3A22-38D4-4917-8753-DCFE5525A555}">
      <dgm:prSet/>
      <dgm:spPr>
        <a:ln w="12700">
          <a:solidFill>
            <a:srgbClr val="574E6C"/>
          </a:solidFill>
        </a:ln>
      </dgm:spPr>
      <dgm:t>
        <a:bodyPr/>
        <a:lstStyle/>
        <a:p>
          <a:endParaRPr lang="en-US"/>
        </a:p>
      </dgm:t>
    </dgm:pt>
    <dgm:pt modelId="{4EECE36F-C867-4C71-9AB1-4EDF57FB1EFB}">
      <dgm:prSet/>
      <dgm:spPr>
        <a:solidFill>
          <a:srgbClr val="574E6C"/>
        </a:solidFill>
        <a:ln>
          <a:noFill/>
        </a:ln>
      </dgm:spPr>
      <dgm:t>
        <a:bodyPr/>
        <a:lstStyle/>
        <a:p>
          <a:r>
            <a:rPr lang="en-US" dirty="0"/>
            <a:t>Converted Bathroom to Number</a:t>
          </a:r>
        </a:p>
      </dgm:t>
    </dgm:pt>
    <dgm:pt modelId="{7AF487CE-2051-42E9-AB50-E9AC76DFFF1E}" type="parTrans" cxnId="{6E829128-3951-4F80-AD33-56FB8FBF4119}">
      <dgm:prSet/>
      <dgm:spPr/>
      <dgm:t>
        <a:bodyPr/>
        <a:lstStyle/>
        <a:p>
          <a:endParaRPr lang="en-US"/>
        </a:p>
      </dgm:t>
    </dgm:pt>
    <dgm:pt modelId="{A2A4CC28-C6C3-4997-B0AB-CBD36CEBB66F}" type="sibTrans" cxnId="{6E829128-3951-4F80-AD33-56FB8FBF4119}">
      <dgm:prSet/>
      <dgm:spPr>
        <a:ln w="12700">
          <a:solidFill>
            <a:srgbClr val="574E6C"/>
          </a:solidFill>
        </a:ln>
      </dgm:spPr>
      <dgm:t>
        <a:bodyPr/>
        <a:lstStyle/>
        <a:p>
          <a:endParaRPr lang="en-US"/>
        </a:p>
      </dgm:t>
    </dgm:pt>
    <dgm:pt modelId="{EE802FAB-E1ED-4FDB-92E8-BF694A815DCC}">
      <dgm:prSet/>
      <dgm:spPr>
        <a:solidFill>
          <a:srgbClr val="574E6C"/>
        </a:solidFill>
        <a:ln>
          <a:noFill/>
        </a:ln>
      </dgm:spPr>
      <dgm:t>
        <a:bodyPr/>
        <a:lstStyle/>
        <a:p>
          <a:r>
            <a:rPr lang="en-US" dirty="0"/>
            <a:t>Removed Outliers (over $2,000)</a:t>
          </a:r>
        </a:p>
      </dgm:t>
    </dgm:pt>
    <dgm:pt modelId="{13F15653-6939-4E28-BCB4-9EC44E8FB7D8}" type="parTrans" cxnId="{8E3C6E32-0070-411B-9316-0C7CA3F82C71}">
      <dgm:prSet/>
      <dgm:spPr/>
      <dgm:t>
        <a:bodyPr/>
        <a:lstStyle/>
        <a:p>
          <a:endParaRPr lang="en-US"/>
        </a:p>
      </dgm:t>
    </dgm:pt>
    <dgm:pt modelId="{B05379C7-5409-454F-A6FF-2E8F829EDFE3}" type="sibTrans" cxnId="{8E3C6E32-0070-411B-9316-0C7CA3F82C71}">
      <dgm:prSet/>
      <dgm:spPr>
        <a:ln w="12700">
          <a:solidFill>
            <a:srgbClr val="574E6C"/>
          </a:solidFill>
        </a:ln>
      </dgm:spPr>
      <dgm:t>
        <a:bodyPr/>
        <a:lstStyle/>
        <a:p>
          <a:endParaRPr lang="en-US"/>
        </a:p>
      </dgm:t>
    </dgm:pt>
    <dgm:pt modelId="{64ADAD0B-A952-4D32-972D-51780803A615}">
      <dgm:prSet/>
      <dgm:spPr>
        <a:solidFill>
          <a:srgbClr val="574E6C"/>
        </a:solidFill>
        <a:ln>
          <a:noFill/>
        </a:ln>
      </dgm:spPr>
      <dgm:t>
        <a:bodyPr/>
        <a:lstStyle/>
        <a:p>
          <a:r>
            <a:rPr lang="en-US" dirty="0"/>
            <a:t>Converted Dates to Datetime</a:t>
          </a:r>
        </a:p>
      </dgm:t>
    </dgm:pt>
    <dgm:pt modelId="{58773708-4E52-4E33-8077-903EE92432D2}" type="parTrans" cxnId="{70880964-2E93-4A31-BF15-4B7A268FBD35}">
      <dgm:prSet/>
      <dgm:spPr/>
      <dgm:t>
        <a:bodyPr/>
        <a:lstStyle/>
        <a:p>
          <a:endParaRPr lang="en-US"/>
        </a:p>
      </dgm:t>
    </dgm:pt>
    <dgm:pt modelId="{C97396F0-E6A6-4845-8D32-659EA8BE04BA}" type="sibTrans" cxnId="{70880964-2E93-4A31-BF15-4B7A268FBD35}">
      <dgm:prSet/>
      <dgm:spPr>
        <a:ln w="12700">
          <a:solidFill>
            <a:srgbClr val="574E6C"/>
          </a:solidFill>
        </a:ln>
      </dgm:spPr>
      <dgm:t>
        <a:bodyPr/>
        <a:lstStyle/>
        <a:p>
          <a:endParaRPr lang="en-US"/>
        </a:p>
      </dgm:t>
    </dgm:pt>
    <dgm:pt modelId="{0FF6456D-49DA-433A-A778-D69A3D3C70E9}">
      <dgm:prSet/>
      <dgm:spPr>
        <a:solidFill>
          <a:srgbClr val="574E6C"/>
        </a:solidFill>
        <a:ln>
          <a:noFill/>
        </a:ln>
      </dgm:spPr>
      <dgm:t>
        <a:bodyPr/>
        <a:lstStyle/>
        <a:p>
          <a:r>
            <a:rPr lang="en-US" dirty="0"/>
            <a:t>Pulled in Airbnb Reviews Data</a:t>
          </a:r>
        </a:p>
      </dgm:t>
    </dgm:pt>
    <dgm:pt modelId="{833E1746-FA24-48FD-A369-0E7E8932682A}" type="parTrans" cxnId="{4FEE7514-CC88-4F1F-B2ED-69708AC18B6C}">
      <dgm:prSet/>
      <dgm:spPr/>
      <dgm:t>
        <a:bodyPr/>
        <a:lstStyle/>
        <a:p>
          <a:endParaRPr lang="en-US"/>
        </a:p>
      </dgm:t>
    </dgm:pt>
    <dgm:pt modelId="{1696FE34-333C-4DB4-A3A5-DDAB5FF8A277}" type="sibTrans" cxnId="{4FEE7514-CC88-4F1F-B2ED-69708AC18B6C}">
      <dgm:prSet/>
      <dgm:spPr>
        <a:ln w="12700">
          <a:solidFill>
            <a:srgbClr val="574E6C"/>
          </a:solidFill>
        </a:ln>
      </dgm:spPr>
      <dgm:t>
        <a:bodyPr/>
        <a:lstStyle/>
        <a:p>
          <a:endParaRPr lang="en-US"/>
        </a:p>
      </dgm:t>
    </dgm:pt>
    <dgm:pt modelId="{41FDA6C8-F4C2-4F85-A8F6-39CC5D5C23FB}">
      <dgm:prSet/>
      <dgm:spPr>
        <a:solidFill>
          <a:srgbClr val="574E6C"/>
        </a:solidFill>
        <a:ln>
          <a:noFill/>
        </a:ln>
      </dgm:spPr>
      <dgm:t>
        <a:bodyPr/>
        <a:lstStyle/>
        <a:p>
          <a:r>
            <a:rPr lang="en-US" dirty="0"/>
            <a:t>Calculated how often ”Starbucks” was mentioned in review</a:t>
          </a:r>
        </a:p>
      </dgm:t>
    </dgm:pt>
    <dgm:pt modelId="{B1E73CB7-278F-48FB-8808-E41ED8286F4C}" type="parTrans" cxnId="{6CFDD6C1-F9FD-4AA6-9ECF-8A2D91ADFA2E}">
      <dgm:prSet/>
      <dgm:spPr/>
      <dgm:t>
        <a:bodyPr/>
        <a:lstStyle/>
        <a:p>
          <a:endParaRPr lang="en-US"/>
        </a:p>
      </dgm:t>
    </dgm:pt>
    <dgm:pt modelId="{FBF626AF-78C9-4189-A550-F045154A0382}" type="sibTrans" cxnId="{6CFDD6C1-F9FD-4AA6-9ECF-8A2D91ADFA2E}">
      <dgm:prSet/>
      <dgm:spPr/>
      <dgm:t>
        <a:bodyPr/>
        <a:lstStyle/>
        <a:p>
          <a:endParaRPr lang="en-US"/>
        </a:p>
      </dgm:t>
    </dgm:pt>
    <dgm:pt modelId="{E7BDF298-E2EB-3741-871A-10A2B2750A23}" type="pres">
      <dgm:prSet presAssocID="{B432BFA8-AE9D-4DAD-8605-04C4EACDA18A}" presName="linear" presStyleCnt="0">
        <dgm:presLayoutVars>
          <dgm:animLvl val="lvl"/>
          <dgm:resizeHandles val="exact"/>
        </dgm:presLayoutVars>
      </dgm:prSet>
      <dgm:spPr/>
    </dgm:pt>
    <dgm:pt modelId="{9E49FB2B-CB43-0E41-AA00-EBA2190F9C5E}" type="pres">
      <dgm:prSet presAssocID="{106904FD-527A-41AF-B21B-0D2969C2EB1D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412F22CB-BAFB-C648-8897-E7BD9E905DE6}" type="pres">
      <dgm:prSet presAssocID="{EFEB82A4-7A32-4CD8-B22F-2D9475741C78}" presName="spacer" presStyleCnt="0"/>
      <dgm:spPr/>
    </dgm:pt>
    <dgm:pt modelId="{01D058C0-1667-C345-8108-6BF39156AC2D}" type="pres">
      <dgm:prSet presAssocID="{11B8AA8B-C787-4714-AA81-5244A863E157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92806684-F39C-634F-8AAE-CDE01C24B387}" type="pres">
      <dgm:prSet presAssocID="{66C4B6A9-7435-4E55-812D-FC2FA5F281C0}" presName="spacer" presStyleCnt="0"/>
      <dgm:spPr/>
    </dgm:pt>
    <dgm:pt modelId="{9283B72F-9C0A-8241-8354-C6E4BFF8E1ED}" type="pres">
      <dgm:prSet presAssocID="{866DBDFE-E5B0-4F56-A19D-D0544C06C63B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5025F8B2-4790-8E45-82B8-11F3C99D0F08}" type="pres">
      <dgm:prSet presAssocID="{7DC6441F-9E5B-4346-AB6E-ECC6DC60B4D5}" presName="spacer" presStyleCnt="0"/>
      <dgm:spPr/>
    </dgm:pt>
    <dgm:pt modelId="{031BD258-B93D-7940-BDE8-038D4E1E5B22}" type="pres">
      <dgm:prSet presAssocID="{4EECE36F-C867-4C71-9AB1-4EDF57FB1EFB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E8ECDA5D-898F-C646-BAF2-E098B4124488}" type="pres">
      <dgm:prSet presAssocID="{A2A4CC28-C6C3-4997-B0AB-CBD36CEBB66F}" presName="spacer" presStyleCnt="0"/>
      <dgm:spPr/>
    </dgm:pt>
    <dgm:pt modelId="{B4147794-C7DC-2C4C-B951-480F028E376C}" type="pres">
      <dgm:prSet presAssocID="{EE802FAB-E1ED-4FDB-92E8-BF694A815DCC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3FEE570A-AD3A-A94F-8F37-ADF7D624CA70}" type="pres">
      <dgm:prSet presAssocID="{B05379C7-5409-454F-A6FF-2E8F829EDFE3}" presName="spacer" presStyleCnt="0"/>
      <dgm:spPr/>
    </dgm:pt>
    <dgm:pt modelId="{1593C5BE-B02D-B24E-B223-74AD9BD63AC8}" type="pres">
      <dgm:prSet presAssocID="{64ADAD0B-A952-4D32-972D-51780803A615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67C9B59A-DC6F-DD48-A835-1114B3C4C024}" type="pres">
      <dgm:prSet presAssocID="{C97396F0-E6A6-4845-8D32-659EA8BE04BA}" presName="spacer" presStyleCnt="0"/>
      <dgm:spPr/>
    </dgm:pt>
    <dgm:pt modelId="{0A5EAACE-7622-CC46-B6D5-F913DE5363FD}" type="pres">
      <dgm:prSet presAssocID="{0FF6456D-49DA-433A-A778-D69A3D3C70E9}" presName="parentText" presStyleLbl="node1" presStyleIdx="6" presStyleCnt="8" custLinFactNeighborX="-190">
        <dgm:presLayoutVars>
          <dgm:chMax val="0"/>
          <dgm:bulletEnabled val="1"/>
        </dgm:presLayoutVars>
      </dgm:prSet>
      <dgm:spPr/>
    </dgm:pt>
    <dgm:pt modelId="{B42AADDC-5CE4-C64F-8A14-E157A210329B}" type="pres">
      <dgm:prSet presAssocID="{1696FE34-333C-4DB4-A3A5-DDAB5FF8A277}" presName="spacer" presStyleCnt="0"/>
      <dgm:spPr/>
    </dgm:pt>
    <dgm:pt modelId="{5488B9F4-474A-3944-B942-13AD406AA0CB}" type="pres">
      <dgm:prSet presAssocID="{41FDA6C8-F4C2-4F85-A8F6-39CC5D5C23FB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3723B107-292B-D54B-967B-8004FC4266D5}" type="presOf" srcId="{4EECE36F-C867-4C71-9AB1-4EDF57FB1EFB}" destId="{031BD258-B93D-7940-BDE8-038D4E1E5B22}" srcOrd="0" destOrd="0" presId="urn:microsoft.com/office/officeart/2005/8/layout/vList2"/>
    <dgm:cxn modelId="{4FEE7514-CC88-4F1F-B2ED-69708AC18B6C}" srcId="{B432BFA8-AE9D-4DAD-8605-04C4EACDA18A}" destId="{0FF6456D-49DA-433A-A778-D69A3D3C70E9}" srcOrd="6" destOrd="0" parTransId="{833E1746-FA24-48FD-A369-0E7E8932682A}" sibTransId="{1696FE34-333C-4DB4-A3A5-DDAB5FF8A277}"/>
    <dgm:cxn modelId="{B2AC0119-7A4F-5F4D-A833-8F624321986A}" type="presOf" srcId="{64ADAD0B-A952-4D32-972D-51780803A615}" destId="{1593C5BE-B02D-B24E-B223-74AD9BD63AC8}" srcOrd="0" destOrd="0" presId="urn:microsoft.com/office/officeart/2005/8/layout/vList2"/>
    <dgm:cxn modelId="{4D3C3A22-38D4-4917-8753-DCFE5525A555}" srcId="{B432BFA8-AE9D-4DAD-8605-04C4EACDA18A}" destId="{866DBDFE-E5B0-4F56-A19D-D0544C06C63B}" srcOrd="2" destOrd="0" parTransId="{3A495CEE-3B3B-4CE5-8D33-00EFC88A1A56}" sibTransId="{7DC6441F-9E5B-4346-AB6E-ECC6DC60B4D5}"/>
    <dgm:cxn modelId="{6E829128-3951-4F80-AD33-56FB8FBF4119}" srcId="{B432BFA8-AE9D-4DAD-8605-04C4EACDA18A}" destId="{4EECE36F-C867-4C71-9AB1-4EDF57FB1EFB}" srcOrd="3" destOrd="0" parTransId="{7AF487CE-2051-42E9-AB50-E9AC76DFFF1E}" sibTransId="{A2A4CC28-C6C3-4997-B0AB-CBD36CEBB66F}"/>
    <dgm:cxn modelId="{A4973B2B-D445-4D5A-8E46-44E27457A5FA}" srcId="{B432BFA8-AE9D-4DAD-8605-04C4EACDA18A}" destId="{106904FD-527A-41AF-B21B-0D2969C2EB1D}" srcOrd="0" destOrd="0" parTransId="{F4C15096-ABF2-466A-AF72-408DBA17A909}" sibTransId="{EFEB82A4-7A32-4CD8-B22F-2D9475741C78}"/>
    <dgm:cxn modelId="{8E3C6E32-0070-411B-9316-0C7CA3F82C71}" srcId="{B432BFA8-AE9D-4DAD-8605-04C4EACDA18A}" destId="{EE802FAB-E1ED-4FDB-92E8-BF694A815DCC}" srcOrd="4" destOrd="0" parTransId="{13F15653-6939-4E28-BCB4-9EC44E8FB7D8}" sibTransId="{B05379C7-5409-454F-A6FF-2E8F829EDFE3}"/>
    <dgm:cxn modelId="{94AB9B3A-2952-4803-9731-ED07B7B16C7F}" srcId="{B432BFA8-AE9D-4DAD-8605-04C4EACDA18A}" destId="{11B8AA8B-C787-4714-AA81-5244A863E157}" srcOrd="1" destOrd="0" parTransId="{09021C64-79DB-4F0C-A924-B6039B04B48A}" sibTransId="{66C4B6A9-7435-4E55-812D-FC2FA5F281C0}"/>
    <dgm:cxn modelId="{58C8FC49-AFC7-2E4B-BC20-6329354B1272}" type="presOf" srcId="{EE802FAB-E1ED-4FDB-92E8-BF694A815DCC}" destId="{B4147794-C7DC-2C4C-B951-480F028E376C}" srcOrd="0" destOrd="0" presId="urn:microsoft.com/office/officeart/2005/8/layout/vList2"/>
    <dgm:cxn modelId="{CE3C924B-00B1-B149-A158-51898714C3E3}" type="presOf" srcId="{866DBDFE-E5B0-4F56-A19D-D0544C06C63B}" destId="{9283B72F-9C0A-8241-8354-C6E4BFF8E1ED}" srcOrd="0" destOrd="0" presId="urn:microsoft.com/office/officeart/2005/8/layout/vList2"/>
    <dgm:cxn modelId="{70880964-2E93-4A31-BF15-4B7A268FBD35}" srcId="{B432BFA8-AE9D-4DAD-8605-04C4EACDA18A}" destId="{64ADAD0B-A952-4D32-972D-51780803A615}" srcOrd="5" destOrd="0" parTransId="{58773708-4E52-4E33-8077-903EE92432D2}" sibTransId="{C97396F0-E6A6-4845-8D32-659EA8BE04BA}"/>
    <dgm:cxn modelId="{82769C69-9F76-7740-81B0-85DA788112BE}" type="presOf" srcId="{11B8AA8B-C787-4714-AA81-5244A863E157}" destId="{01D058C0-1667-C345-8108-6BF39156AC2D}" srcOrd="0" destOrd="0" presId="urn:microsoft.com/office/officeart/2005/8/layout/vList2"/>
    <dgm:cxn modelId="{8CC234BD-5232-DE40-9C2C-919DF8F62A61}" type="presOf" srcId="{B432BFA8-AE9D-4DAD-8605-04C4EACDA18A}" destId="{E7BDF298-E2EB-3741-871A-10A2B2750A23}" srcOrd="0" destOrd="0" presId="urn:microsoft.com/office/officeart/2005/8/layout/vList2"/>
    <dgm:cxn modelId="{6CFDD6C1-F9FD-4AA6-9ECF-8A2D91ADFA2E}" srcId="{B432BFA8-AE9D-4DAD-8605-04C4EACDA18A}" destId="{41FDA6C8-F4C2-4F85-A8F6-39CC5D5C23FB}" srcOrd="7" destOrd="0" parTransId="{B1E73CB7-278F-48FB-8808-E41ED8286F4C}" sibTransId="{FBF626AF-78C9-4189-A550-F045154A0382}"/>
    <dgm:cxn modelId="{9E1277C7-A841-1941-877F-D8951B163BAF}" type="presOf" srcId="{0FF6456D-49DA-433A-A778-D69A3D3C70E9}" destId="{0A5EAACE-7622-CC46-B6D5-F913DE5363FD}" srcOrd="0" destOrd="0" presId="urn:microsoft.com/office/officeart/2005/8/layout/vList2"/>
    <dgm:cxn modelId="{AFF19FD2-3319-C04A-9238-429070EB794F}" type="presOf" srcId="{106904FD-527A-41AF-B21B-0D2969C2EB1D}" destId="{9E49FB2B-CB43-0E41-AA00-EBA2190F9C5E}" srcOrd="0" destOrd="0" presId="urn:microsoft.com/office/officeart/2005/8/layout/vList2"/>
    <dgm:cxn modelId="{7A7035DC-3DD8-7947-AA47-C910DD4F6335}" type="presOf" srcId="{41FDA6C8-F4C2-4F85-A8F6-39CC5D5C23FB}" destId="{5488B9F4-474A-3944-B942-13AD406AA0CB}" srcOrd="0" destOrd="0" presId="urn:microsoft.com/office/officeart/2005/8/layout/vList2"/>
    <dgm:cxn modelId="{E59F13E4-54DC-6A45-B7A2-51FB41117A06}" type="presParOf" srcId="{E7BDF298-E2EB-3741-871A-10A2B2750A23}" destId="{9E49FB2B-CB43-0E41-AA00-EBA2190F9C5E}" srcOrd="0" destOrd="0" presId="urn:microsoft.com/office/officeart/2005/8/layout/vList2"/>
    <dgm:cxn modelId="{AE2964B3-DE62-6B46-932F-39B3FA81EC16}" type="presParOf" srcId="{E7BDF298-E2EB-3741-871A-10A2B2750A23}" destId="{412F22CB-BAFB-C648-8897-E7BD9E905DE6}" srcOrd="1" destOrd="0" presId="urn:microsoft.com/office/officeart/2005/8/layout/vList2"/>
    <dgm:cxn modelId="{35F715D6-84BD-FC44-BEBE-7ADDC4982FB8}" type="presParOf" srcId="{E7BDF298-E2EB-3741-871A-10A2B2750A23}" destId="{01D058C0-1667-C345-8108-6BF39156AC2D}" srcOrd="2" destOrd="0" presId="urn:microsoft.com/office/officeart/2005/8/layout/vList2"/>
    <dgm:cxn modelId="{F94F9B4A-B0AD-AB45-9B55-95D66867F5C3}" type="presParOf" srcId="{E7BDF298-E2EB-3741-871A-10A2B2750A23}" destId="{92806684-F39C-634F-8AAE-CDE01C24B387}" srcOrd="3" destOrd="0" presId="urn:microsoft.com/office/officeart/2005/8/layout/vList2"/>
    <dgm:cxn modelId="{38C91BEE-A4CB-F542-AB87-2F0D90CB8480}" type="presParOf" srcId="{E7BDF298-E2EB-3741-871A-10A2B2750A23}" destId="{9283B72F-9C0A-8241-8354-C6E4BFF8E1ED}" srcOrd="4" destOrd="0" presId="urn:microsoft.com/office/officeart/2005/8/layout/vList2"/>
    <dgm:cxn modelId="{2AFE5764-9F24-2441-BD49-E393B7267BDD}" type="presParOf" srcId="{E7BDF298-E2EB-3741-871A-10A2B2750A23}" destId="{5025F8B2-4790-8E45-82B8-11F3C99D0F08}" srcOrd="5" destOrd="0" presId="urn:microsoft.com/office/officeart/2005/8/layout/vList2"/>
    <dgm:cxn modelId="{BBD539B8-E808-454C-848A-0418F878E90F}" type="presParOf" srcId="{E7BDF298-E2EB-3741-871A-10A2B2750A23}" destId="{031BD258-B93D-7940-BDE8-038D4E1E5B22}" srcOrd="6" destOrd="0" presId="urn:microsoft.com/office/officeart/2005/8/layout/vList2"/>
    <dgm:cxn modelId="{5678281F-EE7C-094E-947D-9C798ED82EC3}" type="presParOf" srcId="{E7BDF298-E2EB-3741-871A-10A2B2750A23}" destId="{E8ECDA5D-898F-C646-BAF2-E098B4124488}" srcOrd="7" destOrd="0" presId="urn:microsoft.com/office/officeart/2005/8/layout/vList2"/>
    <dgm:cxn modelId="{395F2DC1-2311-D945-9970-A6664D328188}" type="presParOf" srcId="{E7BDF298-E2EB-3741-871A-10A2B2750A23}" destId="{B4147794-C7DC-2C4C-B951-480F028E376C}" srcOrd="8" destOrd="0" presId="urn:microsoft.com/office/officeart/2005/8/layout/vList2"/>
    <dgm:cxn modelId="{2D5AFA3B-9C64-9C4F-9F6F-86E10A18B182}" type="presParOf" srcId="{E7BDF298-E2EB-3741-871A-10A2B2750A23}" destId="{3FEE570A-AD3A-A94F-8F37-ADF7D624CA70}" srcOrd="9" destOrd="0" presId="urn:microsoft.com/office/officeart/2005/8/layout/vList2"/>
    <dgm:cxn modelId="{124AD20B-4C76-D44B-A297-2E313268CD23}" type="presParOf" srcId="{E7BDF298-E2EB-3741-871A-10A2B2750A23}" destId="{1593C5BE-B02D-B24E-B223-74AD9BD63AC8}" srcOrd="10" destOrd="0" presId="urn:microsoft.com/office/officeart/2005/8/layout/vList2"/>
    <dgm:cxn modelId="{C8DAD3FE-0BB6-DF46-8AF9-DCA62D106CD6}" type="presParOf" srcId="{E7BDF298-E2EB-3741-871A-10A2B2750A23}" destId="{67C9B59A-DC6F-DD48-A835-1114B3C4C024}" srcOrd="11" destOrd="0" presId="urn:microsoft.com/office/officeart/2005/8/layout/vList2"/>
    <dgm:cxn modelId="{BD00304E-0FC0-694B-AE27-32526870F1C1}" type="presParOf" srcId="{E7BDF298-E2EB-3741-871A-10A2B2750A23}" destId="{0A5EAACE-7622-CC46-B6D5-F913DE5363FD}" srcOrd="12" destOrd="0" presId="urn:microsoft.com/office/officeart/2005/8/layout/vList2"/>
    <dgm:cxn modelId="{E94750F6-685C-524D-A599-6E7C79E70A60}" type="presParOf" srcId="{E7BDF298-E2EB-3741-871A-10A2B2750A23}" destId="{B42AADDC-5CE4-C64F-8A14-E157A210329B}" srcOrd="13" destOrd="0" presId="urn:microsoft.com/office/officeart/2005/8/layout/vList2"/>
    <dgm:cxn modelId="{B227CF13-7A45-7242-BA62-472DC52C559B}" type="presParOf" srcId="{E7BDF298-E2EB-3741-871A-10A2B2750A23}" destId="{5488B9F4-474A-3944-B942-13AD406AA0CB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32BFA8-AE9D-4DAD-8605-04C4EACDA18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6904FD-527A-41AF-B21B-0D2969C2EB1D}">
      <dgm:prSet/>
      <dgm:spPr>
        <a:solidFill>
          <a:srgbClr val="574E6C"/>
        </a:solidFill>
        <a:ln>
          <a:noFill/>
        </a:ln>
      </dgm:spPr>
      <dgm:t>
        <a:bodyPr/>
        <a:lstStyle/>
        <a:p>
          <a:r>
            <a:rPr lang="en-US" dirty="0"/>
            <a:t>Selected Columns to Keep</a:t>
          </a:r>
        </a:p>
      </dgm:t>
    </dgm:pt>
    <dgm:pt modelId="{F4C15096-ABF2-466A-AF72-408DBA17A909}" type="parTrans" cxnId="{A4973B2B-D445-4D5A-8E46-44E27457A5FA}">
      <dgm:prSet/>
      <dgm:spPr/>
      <dgm:t>
        <a:bodyPr/>
        <a:lstStyle/>
        <a:p>
          <a:endParaRPr lang="en-US"/>
        </a:p>
      </dgm:t>
    </dgm:pt>
    <dgm:pt modelId="{EFEB82A4-7A32-4CD8-B22F-2D9475741C78}" type="sibTrans" cxnId="{A4973B2B-D445-4D5A-8E46-44E27457A5FA}">
      <dgm:prSet/>
      <dgm:spPr>
        <a:ln w="12700">
          <a:solidFill>
            <a:srgbClr val="574E6C"/>
          </a:solidFill>
        </a:ln>
      </dgm:spPr>
      <dgm:t>
        <a:bodyPr/>
        <a:lstStyle/>
        <a:p>
          <a:endParaRPr lang="en-US"/>
        </a:p>
      </dgm:t>
    </dgm:pt>
    <dgm:pt modelId="{11B8AA8B-C787-4714-AA81-5244A863E157}">
      <dgm:prSet/>
      <dgm:spPr>
        <a:solidFill>
          <a:srgbClr val="574E6C"/>
        </a:solidFill>
        <a:ln>
          <a:noFill/>
        </a:ln>
      </dgm:spPr>
      <dgm:t>
        <a:bodyPr/>
        <a:lstStyle/>
        <a:p>
          <a:r>
            <a:rPr lang="en-US" dirty="0"/>
            <a:t>Filter for Location</a:t>
          </a:r>
        </a:p>
      </dgm:t>
    </dgm:pt>
    <dgm:pt modelId="{09021C64-79DB-4F0C-A924-B6039B04B48A}" type="parTrans" cxnId="{94AB9B3A-2952-4803-9731-ED07B7B16C7F}">
      <dgm:prSet/>
      <dgm:spPr/>
      <dgm:t>
        <a:bodyPr/>
        <a:lstStyle/>
        <a:p>
          <a:endParaRPr lang="en-US"/>
        </a:p>
      </dgm:t>
    </dgm:pt>
    <dgm:pt modelId="{66C4B6A9-7435-4E55-812D-FC2FA5F281C0}" type="sibTrans" cxnId="{94AB9B3A-2952-4803-9731-ED07B7B16C7F}">
      <dgm:prSet/>
      <dgm:spPr>
        <a:ln w="12700">
          <a:solidFill>
            <a:srgbClr val="574E6C"/>
          </a:solidFill>
        </a:ln>
      </dgm:spPr>
      <dgm:t>
        <a:bodyPr/>
        <a:lstStyle/>
        <a:p>
          <a:endParaRPr lang="en-US"/>
        </a:p>
      </dgm:t>
    </dgm:pt>
    <dgm:pt modelId="{866DBDFE-E5B0-4F56-A19D-D0544C06C63B}">
      <dgm:prSet/>
      <dgm:spPr>
        <a:solidFill>
          <a:srgbClr val="574E6C"/>
        </a:solidFill>
        <a:ln>
          <a:noFill/>
        </a:ln>
      </dgm:spPr>
      <dgm:t>
        <a:bodyPr/>
        <a:lstStyle/>
        <a:p>
          <a:r>
            <a:rPr lang="en-US" dirty="0"/>
            <a:t>Postal Code Standardized to Five Digits</a:t>
          </a:r>
        </a:p>
      </dgm:t>
    </dgm:pt>
    <dgm:pt modelId="{3A495CEE-3B3B-4CE5-8D33-00EFC88A1A56}" type="parTrans" cxnId="{4D3C3A22-38D4-4917-8753-DCFE5525A555}">
      <dgm:prSet/>
      <dgm:spPr/>
      <dgm:t>
        <a:bodyPr/>
        <a:lstStyle/>
        <a:p>
          <a:endParaRPr lang="en-US"/>
        </a:p>
      </dgm:t>
    </dgm:pt>
    <dgm:pt modelId="{7DC6441F-9E5B-4346-AB6E-ECC6DC60B4D5}" type="sibTrans" cxnId="{4D3C3A22-38D4-4917-8753-DCFE5525A555}">
      <dgm:prSet/>
      <dgm:spPr>
        <a:ln w="12700">
          <a:solidFill>
            <a:srgbClr val="574E6C"/>
          </a:solidFill>
        </a:ln>
      </dgm:spPr>
      <dgm:t>
        <a:bodyPr/>
        <a:lstStyle/>
        <a:p>
          <a:endParaRPr lang="en-US"/>
        </a:p>
      </dgm:t>
    </dgm:pt>
    <dgm:pt modelId="{4EECE36F-C867-4C71-9AB1-4EDF57FB1EFB}">
      <dgm:prSet/>
      <dgm:spPr>
        <a:solidFill>
          <a:srgbClr val="574E6C"/>
        </a:solidFill>
        <a:ln>
          <a:noFill/>
        </a:ln>
      </dgm:spPr>
      <dgm:t>
        <a:bodyPr/>
        <a:lstStyle/>
        <a:p>
          <a:r>
            <a:rPr lang="en-US" dirty="0"/>
            <a:t>Found Average Latitude and Longitude</a:t>
          </a:r>
        </a:p>
      </dgm:t>
    </dgm:pt>
    <dgm:pt modelId="{7AF487CE-2051-42E9-AB50-E9AC76DFFF1E}" type="parTrans" cxnId="{6E829128-3951-4F80-AD33-56FB8FBF4119}">
      <dgm:prSet/>
      <dgm:spPr/>
      <dgm:t>
        <a:bodyPr/>
        <a:lstStyle/>
        <a:p>
          <a:endParaRPr lang="en-US"/>
        </a:p>
      </dgm:t>
    </dgm:pt>
    <dgm:pt modelId="{A2A4CC28-C6C3-4997-B0AB-CBD36CEBB66F}" type="sibTrans" cxnId="{6E829128-3951-4F80-AD33-56FB8FBF4119}">
      <dgm:prSet/>
      <dgm:spPr/>
      <dgm:t>
        <a:bodyPr/>
        <a:lstStyle/>
        <a:p>
          <a:endParaRPr lang="en-US"/>
        </a:p>
      </dgm:t>
    </dgm:pt>
    <dgm:pt modelId="{EE802FAB-E1ED-4FDB-92E8-BF694A815DCC}">
      <dgm:prSet/>
      <dgm:spPr>
        <a:solidFill>
          <a:srgbClr val="574E6C"/>
        </a:solidFill>
        <a:ln>
          <a:noFill/>
        </a:ln>
      </dgm:spPr>
      <dgm:t>
        <a:bodyPr/>
        <a:lstStyle/>
        <a:p>
          <a:r>
            <a:rPr lang="en-US" dirty="0"/>
            <a:t>Calculated within 25 Mile Radius  of all Starbucks Locations</a:t>
          </a:r>
        </a:p>
      </dgm:t>
    </dgm:pt>
    <dgm:pt modelId="{13F15653-6939-4E28-BCB4-9EC44E8FB7D8}" type="parTrans" cxnId="{8E3C6E32-0070-411B-9316-0C7CA3F82C71}">
      <dgm:prSet/>
      <dgm:spPr/>
      <dgm:t>
        <a:bodyPr/>
        <a:lstStyle/>
        <a:p>
          <a:endParaRPr lang="en-US"/>
        </a:p>
      </dgm:t>
    </dgm:pt>
    <dgm:pt modelId="{B05379C7-5409-454F-A6FF-2E8F829EDFE3}" type="sibTrans" cxnId="{8E3C6E32-0070-411B-9316-0C7CA3F82C71}">
      <dgm:prSet/>
      <dgm:spPr/>
      <dgm:t>
        <a:bodyPr/>
        <a:lstStyle/>
        <a:p>
          <a:endParaRPr lang="en-US"/>
        </a:p>
      </dgm:t>
    </dgm:pt>
    <dgm:pt modelId="{54794B6B-39B7-4C48-B713-4575A2F1691F}" type="pres">
      <dgm:prSet presAssocID="{B432BFA8-AE9D-4DAD-8605-04C4EACDA18A}" presName="linear" presStyleCnt="0">
        <dgm:presLayoutVars>
          <dgm:animLvl val="lvl"/>
          <dgm:resizeHandles val="exact"/>
        </dgm:presLayoutVars>
      </dgm:prSet>
      <dgm:spPr/>
    </dgm:pt>
    <dgm:pt modelId="{FE75ED79-504F-874E-BBDE-51632294101E}" type="pres">
      <dgm:prSet presAssocID="{106904FD-527A-41AF-B21B-0D2969C2EB1D}" presName="parentText" presStyleLbl="node1" presStyleIdx="0" presStyleCnt="5" custLinFactNeighborY="-10362">
        <dgm:presLayoutVars>
          <dgm:chMax val="0"/>
          <dgm:bulletEnabled val="1"/>
        </dgm:presLayoutVars>
      </dgm:prSet>
      <dgm:spPr/>
    </dgm:pt>
    <dgm:pt modelId="{2752198F-777E-8142-806C-ECBC730E2832}" type="pres">
      <dgm:prSet presAssocID="{EFEB82A4-7A32-4CD8-B22F-2D9475741C78}" presName="spacer" presStyleCnt="0"/>
      <dgm:spPr/>
    </dgm:pt>
    <dgm:pt modelId="{559F7172-69A2-2642-A4EC-DEEE611B7B7F}" type="pres">
      <dgm:prSet presAssocID="{11B8AA8B-C787-4714-AA81-5244A863E15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9730F6B-B6E0-B649-9763-94F3E0EA00B0}" type="pres">
      <dgm:prSet presAssocID="{66C4B6A9-7435-4E55-812D-FC2FA5F281C0}" presName="spacer" presStyleCnt="0"/>
      <dgm:spPr/>
    </dgm:pt>
    <dgm:pt modelId="{E960D712-2EA1-3242-9C52-422A10851AA6}" type="pres">
      <dgm:prSet presAssocID="{866DBDFE-E5B0-4F56-A19D-D0544C06C63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7E67BC8-B71F-394E-AC26-284C76BD7506}" type="pres">
      <dgm:prSet presAssocID="{7DC6441F-9E5B-4346-AB6E-ECC6DC60B4D5}" presName="spacer" presStyleCnt="0"/>
      <dgm:spPr/>
    </dgm:pt>
    <dgm:pt modelId="{9E4B9004-C584-524E-8A36-D5C245EFCC71}" type="pres">
      <dgm:prSet presAssocID="{4EECE36F-C867-4C71-9AB1-4EDF57FB1EF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C1DF78D-4553-2E47-A37E-21B42E1D2D02}" type="pres">
      <dgm:prSet presAssocID="{A2A4CC28-C6C3-4997-B0AB-CBD36CEBB66F}" presName="spacer" presStyleCnt="0"/>
      <dgm:spPr/>
    </dgm:pt>
    <dgm:pt modelId="{223DF597-8DB8-7A46-851D-8366B26D4C44}" type="pres">
      <dgm:prSet presAssocID="{EE802FAB-E1ED-4FDB-92E8-BF694A815DC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E31A551B-0A5E-E74D-891D-DA29B3115889}" type="presOf" srcId="{B432BFA8-AE9D-4DAD-8605-04C4EACDA18A}" destId="{54794B6B-39B7-4C48-B713-4575A2F1691F}" srcOrd="0" destOrd="0" presId="urn:microsoft.com/office/officeart/2005/8/layout/vList2"/>
    <dgm:cxn modelId="{4D3C3A22-38D4-4917-8753-DCFE5525A555}" srcId="{B432BFA8-AE9D-4DAD-8605-04C4EACDA18A}" destId="{866DBDFE-E5B0-4F56-A19D-D0544C06C63B}" srcOrd="2" destOrd="0" parTransId="{3A495CEE-3B3B-4CE5-8D33-00EFC88A1A56}" sibTransId="{7DC6441F-9E5B-4346-AB6E-ECC6DC60B4D5}"/>
    <dgm:cxn modelId="{0E80AF27-CA6E-2A4C-8CF0-857EE70A1A8E}" type="presOf" srcId="{866DBDFE-E5B0-4F56-A19D-D0544C06C63B}" destId="{E960D712-2EA1-3242-9C52-422A10851AA6}" srcOrd="0" destOrd="0" presId="urn:microsoft.com/office/officeart/2005/8/layout/vList2"/>
    <dgm:cxn modelId="{6E829128-3951-4F80-AD33-56FB8FBF4119}" srcId="{B432BFA8-AE9D-4DAD-8605-04C4EACDA18A}" destId="{4EECE36F-C867-4C71-9AB1-4EDF57FB1EFB}" srcOrd="3" destOrd="0" parTransId="{7AF487CE-2051-42E9-AB50-E9AC76DFFF1E}" sibTransId="{A2A4CC28-C6C3-4997-B0AB-CBD36CEBB66F}"/>
    <dgm:cxn modelId="{A4973B2B-D445-4D5A-8E46-44E27457A5FA}" srcId="{B432BFA8-AE9D-4DAD-8605-04C4EACDA18A}" destId="{106904FD-527A-41AF-B21B-0D2969C2EB1D}" srcOrd="0" destOrd="0" parTransId="{F4C15096-ABF2-466A-AF72-408DBA17A909}" sibTransId="{EFEB82A4-7A32-4CD8-B22F-2D9475741C78}"/>
    <dgm:cxn modelId="{8E3C6E32-0070-411B-9316-0C7CA3F82C71}" srcId="{B432BFA8-AE9D-4DAD-8605-04C4EACDA18A}" destId="{EE802FAB-E1ED-4FDB-92E8-BF694A815DCC}" srcOrd="4" destOrd="0" parTransId="{13F15653-6939-4E28-BCB4-9EC44E8FB7D8}" sibTransId="{B05379C7-5409-454F-A6FF-2E8F829EDFE3}"/>
    <dgm:cxn modelId="{94AB9B3A-2952-4803-9731-ED07B7B16C7F}" srcId="{B432BFA8-AE9D-4DAD-8605-04C4EACDA18A}" destId="{11B8AA8B-C787-4714-AA81-5244A863E157}" srcOrd="1" destOrd="0" parTransId="{09021C64-79DB-4F0C-A924-B6039B04B48A}" sibTransId="{66C4B6A9-7435-4E55-812D-FC2FA5F281C0}"/>
    <dgm:cxn modelId="{AFCC8F5D-AFF7-FF4E-904D-C6B0EEF0900E}" type="presOf" srcId="{106904FD-527A-41AF-B21B-0D2969C2EB1D}" destId="{FE75ED79-504F-874E-BBDE-51632294101E}" srcOrd="0" destOrd="0" presId="urn:microsoft.com/office/officeart/2005/8/layout/vList2"/>
    <dgm:cxn modelId="{2D33678F-F166-3F40-8226-BE216ED64899}" type="presOf" srcId="{EE802FAB-E1ED-4FDB-92E8-BF694A815DCC}" destId="{223DF597-8DB8-7A46-851D-8366B26D4C44}" srcOrd="0" destOrd="0" presId="urn:microsoft.com/office/officeart/2005/8/layout/vList2"/>
    <dgm:cxn modelId="{C9ADDEAA-E621-3C46-8611-9CF76997ACCF}" type="presOf" srcId="{4EECE36F-C867-4C71-9AB1-4EDF57FB1EFB}" destId="{9E4B9004-C584-524E-8A36-D5C245EFCC71}" srcOrd="0" destOrd="0" presId="urn:microsoft.com/office/officeart/2005/8/layout/vList2"/>
    <dgm:cxn modelId="{54AD04D0-8F90-454E-A054-7C6DF9E362BD}" type="presOf" srcId="{11B8AA8B-C787-4714-AA81-5244A863E157}" destId="{559F7172-69A2-2642-A4EC-DEEE611B7B7F}" srcOrd="0" destOrd="0" presId="urn:microsoft.com/office/officeart/2005/8/layout/vList2"/>
    <dgm:cxn modelId="{33BDFC77-AB50-4B4A-B559-01D294891D3B}" type="presParOf" srcId="{54794B6B-39B7-4C48-B713-4575A2F1691F}" destId="{FE75ED79-504F-874E-BBDE-51632294101E}" srcOrd="0" destOrd="0" presId="urn:microsoft.com/office/officeart/2005/8/layout/vList2"/>
    <dgm:cxn modelId="{98017706-EB87-F64E-A5D1-53E04CE1C742}" type="presParOf" srcId="{54794B6B-39B7-4C48-B713-4575A2F1691F}" destId="{2752198F-777E-8142-806C-ECBC730E2832}" srcOrd="1" destOrd="0" presId="urn:microsoft.com/office/officeart/2005/8/layout/vList2"/>
    <dgm:cxn modelId="{BB10CCE8-9599-CD45-94F2-37281A65D816}" type="presParOf" srcId="{54794B6B-39B7-4C48-B713-4575A2F1691F}" destId="{559F7172-69A2-2642-A4EC-DEEE611B7B7F}" srcOrd="2" destOrd="0" presId="urn:microsoft.com/office/officeart/2005/8/layout/vList2"/>
    <dgm:cxn modelId="{34062D4E-6277-0A41-81F9-B08A44FCFEB4}" type="presParOf" srcId="{54794B6B-39B7-4C48-B713-4575A2F1691F}" destId="{19730F6B-B6E0-B649-9763-94F3E0EA00B0}" srcOrd="3" destOrd="0" presId="urn:microsoft.com/office/officeart/2005/8/layout/vList2"/>
    <dgm:cxn modelId="{CD6724DA-854F-ED4A-AAD8-50F417FA73E9}" type="presParOf" srcId="{54794B6B-39B7-4C48-B713-4575A2F1691F}" destId="{E960D712-2EA1-3242-9C52-422A10851AA6}" srcOrd="4" destOrd="0" presId="urn:microsoft.com/office/officeart/2005/8/layout/vList2"/>
    <dgm:cxn modelId="{9F5CA726-DBB6-094F-989C-DF3A2AAC5685}" type="presParOf" srcId="{54794B6B-39B7-4C48-B713-4575A2F1691F}" destId="{87E67BC8-B71F-394E-AC26-284C76BD7506}" srcOrd="5" destOrd="0" presId="urn:microsoft.com/office/officeart/2005/8/layout/vList2"/>
    <dgm:cxn modelId="{04EEBF5E-2157-1E4F-A6D7-414B55FBD7CB}" type="presParOf" srcId="{54794B6B-39B7-4C48-B713-4575A2F1691F}" destId="{9E4B9004-C584-524E-8A36-D5C245EFCC71}" srcOrd="6" destOrd="0" presId="urn:microsoft.com/office/officeart/2005/8/layout/vList2"/>
    <dgm:cxn modelId="{9EAE8BE5-968E-BA47-8FFA-717F149E1C9A}" type="presParOf" srcId="{54794B6B-39B7-4C48-B713-4575A2F1691F}" destId="{4C1DF78D-4553-2E47-A37E-21B42E1D2D02}" srcOrd="7" destOrd="0" presId="urn:microsoft.com/office/officeart/2005/8/layout/vList2"/>
    <dgm:cxn modelId="{7CEE085B-7677-4148-A9B9-9AFC036773DD}" type="presParOf" srcId="{54794B6B-39B7-4C48-B713-4575A2F1691F}" destId="{223DF597-8DB8-7A46-851D-8366B26D4C4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871E1-B6B3-5846-90BD-DD433789BB34}">
      <dsp:nvSpPr>
        <dsp:cNvPr id="0" name=""/>
        <dsp:cNvSpPr/>
      </dsp:nvSpPr>
      <dsp:spPr>
        <a:xfrm>
          <a:off x="0" y="0"/>
          <a:ext cx="7077327" cy="7006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>
              <a:solidFill>
                <a:schemeClr val="tx1">
                  <a:lumMod val="65000"/>
                  <a:lumOff val="35000"/>
                </a:schemeClr>
              </a:solidFill>
            </a:rPr>
            <a:t>The MC Squared Team</a:t>
          </a:r>
        </a:p>
      </dsp:txBody>
      <dsp:txXfrm>
        <a:off x="20521" y="20521"/>
        <a:ext cx="6239298" cy="659606"/>
      </dsp:txXfrm>
    </dsp:sp>
    <dsp:sp modelId="{A9D93A60-8480-4B4D-B847-38B95A19B75A}">
      <dsp:nvSpPr>
        <dsp:cNvPr id="0" name=""/>
        <dsp:cNvSpPr/>
      </dsp:nvSpPr>
      <dsp:spPr>
        <a:xfrm>
          <a:off x="528501" y="797960"/>
          <a:ext cx="7077327" cy="7006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>
              <a:solidFill>
                <a:schemeClr val="tx1">
                  <a:lumMod val="65000"/>
                  <a:lumOff val="35000"/>
                </a:schemeClr>
              </a:solidFill>
            </a:rPr>
            <a:t>Project Overview</a:t>
          </a:r>
        </a:p>
      </dsp:txBody>
      <dsp:txXfrm>
        <a:off x="549022" y="818481"/>
        <a:ext cx="6052362" cy="659606"/>
      </dsp:txXfrm>
    </dsp:sp>
    <dsp:sp modelId="{BC982B06-4A49-8D44-B052-3065EF5CAC54}">
      <dsp:nvSpPr>
        <dsp:cNvPr id="0" name=""/>
        <dsp:cNvSpPr/>
      </dsp:nvSpPr>
      <dsp:spPr>
        <a:xfrm>
          <a:off x="1057003" y="1595920"/>
          <a:ext cx="7077327" cy="7006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>
              <a:solidFill>
                <a:schemeClr val="tx1">
                  <a:lumMod val="65000"/>
                  <a:lumOff val="35000"/>
                </a:schemeClr>
              </a:solidFill>
            </a:rPr>
            <a:t>Data Selection, Collection &amp; Cleanup</a:t>
          </a:r>
        </a:p>
      </dsp:txBody>
      <dsp:txXfrm>
        <a:off x="1077524" y="1616441"/>
        <a:ext cx="6052362" cy="659606"/>
      </dsp:txXfrm>
    </dsp:sp>
    <dsp:sp modelId="{B6732E47-0C46-294F-9604-73CB11731787}">
      <dsp:nvSpPr>
        <dsp:cNvPr id="0" name=""/>
        <dsp:cNvSpPr/>
      </dsp:nvSpPr>
      <dsp:spPr>
        <a:xfrm>
          <a:off x="1585505" y="2393881"/>
          <a:ext cx="7077327" cy="7006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>
              <a:solidFill>
                <a:schemeClr val="tx1">
                  <a:lumMod val="65000"/>
                  <a:lumOff val="35000"/>
                </a:schemeClr>
              </a:solidFill>
            </a:rPr>
            <a:t>Approach &amp; Findings &amp; Recommendations</a:t>
          </a:r>
        </a:p>
      </dsp:txBody>
      <dsp:txXfrm>
        <a:off x="1606026" y="2414402"/>
        <a:ext cx="6052362" cy="659606"/>
      </dsp:txXfrm>
    </dsp:sp>
    <dsp:sp modelId="{1C299629-CE9D-374A-84C5-BF6FE61FEF6F}">
      <dsp:nvSpPr>
        <dsp:cNvPr id="0" name=""/>
        <dsp:cNvSpPr/>
      </dsp:nvSpPr>
      <dsp:spPr>
        <a:xfrm>
          <a:off x="2114007" y="3191841"/>
          <a:ext cx="7077327" cy="70064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>
              <a:solidFill>
                <a:schemeClr val="tx1">
                  <a:lumMod val="65000"/>
                  <a:lumOff val="35000"/>
                </a:schemeClr>
              </a:solidFill>
            </a:rPr>
            <a:t>Challenges &amp; Lessons Learned &amp; Questions</a:t>
          </a:r>
        </a:p>
      </dsp:txBody>
      <dsp:txXfrm>
        <a:off x="2134528" y="3212362"/>
        <a:ext cx="6052362" cy="659606"/>
      </dsp:txXfrm>
    </dsp:sp>
    <dsp:sp modelId="{69E667A0-4EB2-1746-AA1C-FBD874782332}">
      <dsp:nvSpPr>
        <dsp:cNvPr id="0" name=""/>
        <dsp:cNvSpPr/>
      </dsp:nvSpPr>
      <dsp:spPr>
        <a:xfrm>
          <a:off x="6621906" y="511862"/>
          <a:ext cx="455421" cy="455421"/>
        </a:xfrm>
        <a:prstGeom prst="downArrow">
          <a:avLst>
            <a:gd name="adj1" fmla="val 55000"/>
            <a:gd name="adj2" fmla="val 45000"/>
          </a:avLst>
        </a:prstGeom>
        <a:solidFill>
          <a:srgbClr val="574E6C">
            <a:alpha val="90000"/>
          </a:srgbClr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6724376" y="511862"/>
        <a:ext cx="250481" cy="342704"/>
      </dsp:txXfrm>
    </dsp:sp>
    <dsp:sp modelId="{7604382A-27F0-5048-B8BC-11722581EB4B}">
      <dsp:nvSpPr>
        <dsp:cNvPr id="0" name=""/>
        <dsp:cNvSpPr/>
      </dsp:nvSpPr>
      <dsp:spPr>
        <a:xfrm>
          <a:off x="7150408" y="1309822"/>
          <a:ext cx="455421" cy="455421"/>
        </a:xfrm>
        <a:prstGeom prst="downArrow">
          <a:avLst>
            <a:gd name="adj1" fmla="val 55000"/>
            <a:gd name="adj2" fmla="val 45000"/>
          </a:avLst>
        </a:prstGeom>
        <a:solidFill>
          <a:srgbClr val="574E6C">
            <a:alpha val="90000"/>
          </a:srgbClr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252878" y="1309822"/>
        <a:ext cx="250481" cy="342704"/>
      </dsp:txXfrm>
    </dsp:sp>
    <dsp:sp modelId="{6A6F52E7-D015-CF4F-8B71-274EC4C63258}">
      <dsp:nvSpPr>
        <dsp:cNvPr id="0" name=""/>
        <dsp:cNvSpPr/>
      </dsp:nvSpPr>
      <dsp:spPr>
        <a:xfrm>
          <a:off x="7678910" y="2096105"/>
          <a:ext cx="455421" cy="455421"/>
        </a:xfrm>
        <a:prstGeom prst="downArrow">
          <a:avLst>
            <a:gd name="adj1" fmla="val 55000"/>
            <a:gd name="adj2" fmla="val 45000"/>
          </a:avLst>
        </a:prstGeom>
        <a:solidFill>
          <a:srgbClr val="574E6C">
            <a:alpha val="90000"/>
          </a:srgbClr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781380" y="2096105"/>
        <a:ext cx="250481" cy="342704"/>
      </dsp:txXfrm>
    </dsp:sp>
    <dsp:sp modelId="{358D78E3-6EA8-1045-80BB-78004D7C7CD1}">
      <dsp:nvSpPr>
        <dsp:cNvPr id="0" name=""/>
        <dsp:cNvSpPr/>
      </dsp:nvSpPr>
      <dsp:spPr>
        <a:xfrm>
          <a:off x="8207411" y="2901851"/>
          <a:ext cx="455421" cy="455421"/>
        </a:xfrm>
        <a:prstGeom prst="downArrow">
          <a:avLst>
            <a:gd name="adj1" fmla="val 55000"/>
            <a:gd name="adj2" fmla="val 45000"/>
          </a:avLst>
        </a:prstGeom>
        <a:solidFill>
          <a:srgbClr val="574E6C">
            <a:alpha val="90000"/>
          </a:srgbClr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8309881" y="2901851"/>
        <a:ext cx="250481" cy="3427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9FB2B-CB43-0E41-AA00-EBA2190F9C5E}">
      <dsp:nvSpPr>
        <dsp:cNvPr id="0" name=""/>
        <dsp:cNvSpPr/>
      </dsp:nvSpPr>
      <dsp:spPr>
        <a:xfrm>
          <a:off x="0" y="348867"/>
          <a:ext cx="3769840" cy="263835"/>
        </a:xfrm>
        <a:prstGeom prst="roundRect">
          <a:avLst/>
        </a:prstGeom>
        <a:solidFill>
          <a:srgbClr val="574E6C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Eliminated Columns (75) Down to 30 Total</a:t>
          </a:r>
        </a:p>
      </dsp:txBody>
      <dsp:txXfrm>
        <a:off x="12879" y="361746"/>
        <a:ext cx="3744082" cy="238077"/>
      </dsp:txXfrm>
    </dsp:sp>
    <dsp:sp modelId="{01D058C0-1667-C345-8108-6BF39156AC2D}">
      <dsp:nvSpPr>
        <dsp:cNvPr id="0" name=""/>
        <dsp:cNvSpPr/>
      </dsp:nvSpPr>
      <dsp:spPr>
        <a:xfrm>
          <a:off x="0" y="644382"/>
          <a:ext cx="3769840" cy="263835"/>
        </a:xfrm>
        <a:prstGeom prst="roundRect">
          <a:avLst/>
        </a:prstGeom>
        <a:solidFill>
          <a:srgbClr val="574E6C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Filled NA Data &amp; Replace Null       With -1</a:t>
          </a:r>
        </a:p>
      </dsp:txBody>
      <dsp:txXfrm>
        <a:off x="12879" y="657261"/>
        <a:ext cx="3744082" cy="238077"/>
      </dsp:txXfrm>
    </dsp:sp>
    <dsp:sp modelId="{9283B72F-9C0A-8241-8354-C6E4BFF8E1ED}">
      <dsp:nvSpPr>
        <dsp:cNvPr id="0" name=""/>
        <dsp:cNvSpPr/>
      </dsp:nvSpPr>
      <dsp:spPr>
        <a:xfrm>
          <a:off x="0" y="939897"/>
          <a:ext cx="3769840" cy="263835"/>
        </a:xfrm>
        <a:prstGeom prst="roundRect">
          <a:avLst/>
        </a:prstGeom>
        <a:solidFill>
          <a:srgbClr val="574E6C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Cleaned Price Column and Standardized as Float</a:t>
          </a:r>
        </a:p>
      </dsp:txBody>
      <dsp:txXfrm>
        <a:off x="12879" y="952776"/>
        <a:ext cx="3744082" cy="238077"/>
      </dsp:txXfrm>
    </dsp:sp>
    <dsp:sp modelId="{031BD258-B93D-7940-BDE8-038D4E1E5B22}">
      <dsp:nvSpPr>
        <dsp:cNvPr id="0" name=""/>
        <dsp:cNvSpPr/>
      </dsp:nvSpPr>
      <dsp:spPr>
        <a:xfrm>
          <a:off x="0" y="1235412"/>
          <a:ext cx="3769840" cy="263835"/>
        </a:xfrm>
        <a:prstGeom prst="roundRect">
          <a:avLst/>
        </a:prstGeom>
        <a:solidFill>
          <a:srgbClr val="574E6C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Converted Bathroom to Number</a:t>
          </a:r>
        </a:p>
      </dsp:txBody>
      <dsp:txXfrm>
        <a:off x="12879" y="1248291"/>
        <a:ext cx="3744082" cy="238077"/>
      </dsp:txXfrm>
    </dsp:sp>
    <dsp:sp modelId="{B4147794-C7DC-2C4C-B951-480F028E376C}">
      <dsp:nvSpPr>
        <dsp:cNvPr id="0" name=""/>
        <dsp:cNvSpPr/>
      </dsp:nvSpPr>
      <dsp:spPr>
        <a:xfrm>
          <a:off x="0" y="1530928"/>
          <a:ext cx="3769840" cy="263835"/>
        </a:xfrm>
        <a:prstGeom prst="roundRect">
          <a:avLst/>
        </a:prstGeom>
        <a:solidFill>
          <a:srgbClr val="574E6C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Removed Outliers (over $2,000)</a:t>
          </a:r>
        </a:p>
      </dsp:txBody>
      <dsp:txXfrm>
        <a:off x="12879" y="1543807"/>
        <a:ext cx="3744082" cy="238077"/>
      </dsp:txXfrm>
    </dsp:sp>
    <dsp:sp modelId="{1593C5BE-B02D-B24E-B223-74AD9BD63AC8}">
      <dsp:nvSpPr>
        <dsp:cNvPr id="0" name=""/>
        <dsp:cNvSpPr/>
      </dsp:nvSpPr>
      <dsp:spPr>
        <a:xfrm>
          <a:off x="0" y="1826443"/>
          <a:ext cx="3769840" cy="263835"/>
        </a:xfrm>
        <a:prstGeom prst="roundRect">
          <a:avLst/>
        </a:prstGeom>
        <a:solidFill>
          <a:srgbClr val="574E6C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Converted Dates to Datetime</a:t>
          </a:r>
        </a:p>
      </dsp:txBody>
      <dsp:txXfrm>
        <a:off x="12879" y="1839322"/>
        <a:ext cx="3744082" cy="238077"/>
      </dsp:txXfrm>
    </dsp:sp>
    <dsp:sp modelId="{0A5EAACE-7622-CC46-B6D5-F913DE5363FD}">
      <dsp:nvSpPr>
        <dsp:cNvPr id="0" name=""/>
        <dsp:cNvSpPr/>
      </dsp:nvSpPr>
      <dsp:spPr>
        <a:xfrm>
          <a:off x="0" y="2121958"/>
          <a:ext cx="3769840" cy="263835"/>
        </a:xfrm>
        <a:prstGeom prst="roundRect">
          <a:avLst/>
        </a:prstGeom>
        <a:solidFill>
          <a:srgbClr val="574E6C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Pulled in Airbnb Reviews Data</a:t>
          </a:r>
        </a:p>
      </dsp:txBody>
      <dsp:txXfrm>
        <a:off x="12879" y="2134837"/>
        <a:ext cx="3744082" cy="238077"/>
      </dsp:txXfrm>
    </dsp:sp>
    <dsp:sp modelId="{5488B9F4-474A-3944-B942-13AD406AA0CB}">
      <dsp:nvSpPr>
        <dsp:cNvPr id="0" name=""/>
        <dsp:cNvSpPr/>
      </dsp:nvSpPr>
      <dsp:spPr>
        <a:xfrm>
          <a:off x="0" y="2417473"/>
          <a:ext cx="3769840" cy="263835"/>
        </a:xfrm>
        <a:prstGeom prst="roundRect">
          <a:avLst/>
        </a:prstGeom>
        <a:solidFill>
          <a:srgbClr val="574E6C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Calculated how often ”Starbucks” was mentioned in review</a:t>
          </a:r>
        </a:p>
      </dsp:txBody>
      <dsp:txXfrm>
        <a:off x="12879" y="2430352"/>
        <a:ext cx="3744082" cy="2380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75ED79-504F-874E-BBDE-51632294101E}">
      <dsp:nvSpPr>
        <dsp:cNvPr id="0" name=""/>
        <dsp:cNvSpPr/>
      </dsp:nvSpPr>
      <dsp:spPr>
        <a:xfrm>
          <a:off x="0" y="142521"/>
          <a:ext cx="4446015" cy="335790"/>
        </a:xfrm>
        <a:prstGeom prst="roundRect">
          <a:avLst/>
        </a:prstGeom>
        <a:solidFill>
          <a:srgbClr val="574E6C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Selected Columns to Keep</a:t>
          </a:r>
        </a:p>
      </dsp:txBody>
      <dsp:txXfrm>
        <a:off x="16392" y="158913"/>
        <a:ext cx="4413231" cy="303006"/>
      </dsp:txXfrm>
    </dsp:sp>
    <dsp:sp modelId="{559F7172-69A2-2642-A4EC-DEEE611B7B7F}">
      <dsp:nvSpPr>
        <dsp:cNvPr id="0" name=""/>
        <dsp:cNvSpPr/>
      </dsp:nvSpPr>
      <dsp:spPr>
        <a:xfrm>
          <a:off x="0" y="522809"/>
          <a:ext cx="4446015" cy="335790"/>
        </a:xfrm>
        <a:prstGeom prst="roundRect">
          <a:avLst/>
        </a:prstGeom>
        <a:solidFill>
          <a:srgbClr val="574E6C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Filter for Location</a:t>
          </a:r>
        </a:p>
      </dsp:txBody>
      <dsp:txXfrm>
        <a:off x="16392" y="539201"/>
        <a:ext cx="4413231" cy="303006"/>
      </dsp:txXfrm>
    </dsp:sp>
    <dsp:sp modelId="{E960D712-2EA1-3242-9C52-422A10851AA6}">
      <dsp:nvSpPr>
        <dsp:cNvPr id="0" name=""/>
        <dsp:cNvSpPr/>
      </dsp:nvSpPr>
      <dsp:spPr>
        <a:xfrm>
          <a:off x="0" y="898919"/>
          <a:ext cx="4446015" cy="335790"/>
        </a:xfrm>
        <a:prstGeom prst="roundRect">
          <a:avLst/>
        </a:prstGeom>
        <a:solidFill>
          <a:srgbClr val="574E6C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Postal Code Standardized to Five Digits</a:t>
          </a:r>
        </a:p>
      </dsp:txBody>
      <dsp:txXfrm>
        <a:off x="16392" y="915311"/>
        <a:ext cx="4413231" cy="303006"/>
      </dsp:txXfrm>
    </dsp:sp>
    <dsp:sp modelId="{9E4B9004-C584-524E-8A36-D5C245EFCC71}">
      <dsp:nvSpPr>
        <dsp:cNvPr id="0" name=""/>
        <dsp:cNvSpPr/>
      </dsp:nvSpPr>
      <dsp:spPr>
        <a:xfrm>
          <a:off x="0" y="1275029"/>
          <a:ext cx="4446015" cy="335790"/>
        </a:xfrm>
        <a:prstGeom prst="roundRect">
          <a:avLst/>
        </a:prstGeom>
        <a:solidFill>
          <a:srgbClr val="574E6C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Found Average Latitude and Longitude</a:t>
          </a:r>
        </a:p>
      </dsp:txBody>
      <dsp:txXfrm>
        <a:off x="16392" y="1291421"/>
        <a:ext cx="4413231" cy="303006"/>
      </dsp:txXfrm>
    </dsp:sp>
    <dsp:sp modelId="{223DF597-8DB8-7A46-851D-8366B26D4C44}">
      <dsp:nvSpPr>
        <dsp:cNvPr id="0" name=""/>
        <dsp:cNvSpPr/>
      </dsp:nvSpPr>
      <dsp:spPr>
        <a:xfrm>
          <a:off x="0" y="1651139"/>
          <a:ext cx="4446015" cy="335790"/>
        </a:xfrm>
        <a:prstGeom prst="roundRect">
          <a:avLst/>
        </a:prstGeom>
        <a:solidFill>
          <a:srgbClr val="574E6C"/>
        </a:solid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Calculated within 25 Mile Radius  of all Starbucks Locations</a:t>
          </a:r>
        </a:p>
      </dsp:txBody>
      <dsp:txXfrm>
        <a:off x="16392" y="1667531"/>
        <a:ext cx="4413231" cy="303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65FA0-CC26-6648-BA6D-B75E339E112E}" type="datetimeFigureOut">
              <a:rPr lang="en-US" smtClean="0"/>
              <a:t>1/11/24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CD471-4103-CE45-8998-1E8E10CAA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87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CD471-4103-CE45-8998-1E8E10CAAA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81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CD471-4103-CE45-8998-1E8E10CAAA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57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CD471-4103-CE45-8998-1E8E10CAAA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27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CD471-4103-CE45-8998-1E8E10CAAA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25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CD471-4103-CE45-8998-1E8E10CAAA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39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CD471-4103-CE45-8998-1E8E10CAAA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52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CD471-4103-CE45-8998-1E8E10CAAA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90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CD471-4103-CE45-8998-1E8E10CAAA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30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CD471-4103-CE45-8998-1E8E10CAAA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21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CD471-4103-CE45-8998-1E8E10CAAA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03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CD471-4103-CE45-8998-1E8E10CAAA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851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CD471-4103-CE45-8998-1E8E10CAAA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82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CD471-4103-CE45-8998-1E8E10CAAA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711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CD471-4103-CE45-8998-1E8E10CAAA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0820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CD471-4103-CE45-8998-1E8E10CAAA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6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CD471-4103-CE45-8998-1E8E10CAAA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25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CD471-4103-CE45-8998-1E8E10CAAA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851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CD471-4103-CE45-8998-1E8E10CAAA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16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CD471-4103-CE45-8998-1E8E10CAAA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511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CD471-4103-CE45-8998-1E8E10CAAA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12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CD471-4103-CE45-8998-1E8E10CAAA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845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CD471-4103-CE45-8998-1E8E10CAAA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21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8273-8F17-3743-A801-9FE492238977}" type="datetime1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&amp; analysis by MC Squared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978F-D8F0-3345-A4D9-395268E2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5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EF79A-F9AF-7548-BE54-E8CC8C2AAEC0}" type="datetime1">
              <a:rPr lang="en-US" smtClean="0"/>
              <a:t>1/11/24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&amp; analysis by MC Squared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978F-D8F0-3345-A4D9-395268E2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66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EC6C-07B6-0E42-B2F6-145D99549EC4}" type="datetime1">
              <a:rPr lang="en-US" smtClean="0"/>
              <a:t>1/11/24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&amp; analysis by MC Squared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978F-D8F0-3345-A4D9-395268E2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83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0290D-A26F-134C-9CDF-7B018A342C04}" type="datetime1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&amp; analysis by MC Squared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978F-D8F0-3345-A4D9-395268E2C26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E22E03-CCFC-CCDD-3A9C-E116FEF8D8E1}"/>
              </a:ext>
            </a:extLst>
          </p:cNvPr>
          <p:cNvSpPr/>
          <p:nvPr userDrawn="1"/>
        </p:nvSpPr>
        <p:spPr>
          <a:xfrm>
            <a:off x="10048352" y="1014884"/>
            <a:ext cx="2116710" cy="534146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5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A609C-7101-1A45-92CA-83F32C847276}" type="datetime1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&amp; analysis by MC Squared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978F-D8F0-3345-A4D9-395268E2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879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FAFED-CA53-9B46-8C70-AEC63D823791}" type="datetime1">
              <a:rPr lang="en-US" smtClean="0"/>
              <a:t>1/11/24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&amp; analysis by MC Squared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978F-D8F0-3345-A4D9-395268E2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5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6BCFC-2285-5A47-BDBD-D846D5049B33}" type="datetime1">
              <a:rPr lang="en-US" smtClean="0"/>
              <a:t>1/11/24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&amp; analysis by MC Squared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978F-D8F0-3345-A4D9-395268E2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13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6ED3B-9CD1-CC4F-8DAB-4BC8A534DF6F}" type="datetime1">
              <a:rPr lang="en-US" smtClean="0"/>
              <a:t>1/11/24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&amp; analysis by MC Squared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978F-D8F0-3345-A4D9-395268E2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05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06586-EBBD-B742-B0C3-5717044E27BD}" type="datetime1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&amp; analysis by MC Squared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978F-D8F0-3345-A4D9-395268E2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26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CB0BF-AC9C-244C-9167-10D34700F1B1}" type="datetime1">
              <a:rPr lang="en-US" smtClean="0"/>
              <a:t>1/11/24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research &amp; analysis by MC Squared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978F-D8F0-3345-A4D9-395268E2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97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F70E2-43BD-5541-BED7-327E82F828A1}" type="datetime1">
              <a:rPr lang="en-US" smtClean="0"/>
              <a:t>1/11/24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r>
              <a:rPr lang="en-US"/>
              <a:t>research &amp; analysis by MC Squared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F978F-D8F0-3345-A4D9-395268E2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71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E3E55A3-1BC0-D248-9DC2-C5975D0CEE11}" type="datetime1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research &amp; analysis by MC Squared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213F978F-D8F0-3345-A4D9-395268E2C2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68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32" r:id="rId6"/>
    <p:sldLayoutId id="2147484233" r:id="rId7"/>
    <p:sldLayoutId id="2147484234" r:id="rId8"/>
    <p:sldLayoutId id="2147484235" r:id="rId9"/>
    <p:sldLayoutId id="2147484236" r:id="rId10"/>
    <p:sldLayoutId id="2147484237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diagramDrawing" Target="../diagrams/drawing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diagramQuickStyle" Target="../diagrams/quickStyle3.xml"/><Relationship Id="rId5" Type="http://schemas.openxmlformats.org/officeDocument/2006/relationships/diagramQuickStyle" Target="../diagrams/quickStyle2.xml"/><Relationship Id="rId10" Type="http://schemas.openxmlformats.org/officeDocument/2006/relationships/diagramLayout" Target="../diagrams/layout3.xml"/><Relationship Id="rId4" Type="http://schemas.openxmlformats.org/officeDocument/2006/relationships/diagramLayout" Target="../diagrams/layout2.xml"/><Relationship Id="rId9" Type="http://schemas.openxmlformats.org/officeDocument/2006/relationships/diagramData" Target="../diagrams/data3.xml"/><Relationship Id="rId1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9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nycdatascience.com/blog/student-works/data-analysis-on-starbucks-location/" TargetMode="External"/><Relationship Id="rId4" Type="http://schemas.openxmlformats.org/officeDocument/2006/relationships/hyperlink" Target="https://www.networkworld.com/article/935670/big-data-secrets-from-airbnb-starbucks-and-sonic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188378-6C1C-1EC2-A517-AA0387BEE290}"/>
              </a:ext>
            </a:extLst>
          </p:cNvPr>
          <p:cNvSpPr/>
          <p:nvPr/>
        </p:nvSpPr>
        <p:spPr>
          <a:xfrm>
            <a:off x="1289827" y="643471"/>
            <a:ext cx="5038180" cy="5571066"/>
          </a:xfrm>
          <a:prstGeom prst="rect">
            <a:avLst/>
          </a:prstGeom>
          <a:solidFill>
            <a:srgbClr val="574E6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17D3B-E733-C3AF-766B-F73541C96951}"/>
              </a:ext>
            </a:extLst>
          </p:cNvPr>
          <p:cNvSpPr>
            <a:spLocks/>
          </p:cNvSpPr>
          <p:nvPr/>
        </p:nvSpPr>
        <p:spPr>
          <a:xfrm>
            <a:off x="1830455" y="1587000"/>
            <a:ext cx="4265545" cy="2244944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/>
          <a:p>
            <a:pPr algn="r" defTabSz="370332">
              <a:lnSpc>
                <a:spcPct val="90000"/>
              </a:lnSpc>
              <a:spcAft>
                <a:spcPts val="600"/>
              </a:spcAft>
            </a:pPr>
            <a:r>
              <a:rPr lang="en-US" sz="3600" u="sng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Project #1</a:t>
            </a:r>
          </a:p>
          <a:p>
            <a:pPr algn="r" defTabSz="370332">
              <a:lnSpc>
                <a:spcPct val="90000"/>
              </a:lnSpc>
              <a:spcAft>
                <a:spcPts val="600"/>
              </a:spcAft>
            </a:pPr>
            <a:endParaRPr lang="en-US" sz="32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algn="r" defTabSz="370332">
              <a:lnSpc>
                <a:spcPct val="90000"/>
              </a:lnSpc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Exploring the Relationship </a:t>
            </a:r>
          </a:p>
          <a:p>
            <a:pPr algn="r" defTabSz="370332">
              <a:lnSpc>
                <a:spcPct val="90000"/>
              </a:lnSpc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Between 2 Datasets:</a:t>
            </a:r>
          </a:p>
          <a:p>
            <a:pPr algn="r" defTabSz="370332">
              <a:lnSpc>
                <a:spcPct val="90000"/>
              </a:lnSpc>
              <a:spcAft>
                <a:spcPts val="600"/>
              </a:spcAft>
            </a:pPr>
            <a:endParaRPr lang="en-US" sz="32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algn="r" defTabSz="370332">
              <a:lnSpc>
                <a:spcPct val="90000"/>
              </a:lnSpc>
              <a:spcAft>
                <a:spcPts val="600"/>
              </a:spcAft>
            </a:pPr>
            <a:r>
              <a:rPr lang="en-US" sz="32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Airbnb &amp; Starbucks</a:t>
            </a:r>
            <a:endParaRPr lang="en-US" sz="3200" dirty="0">
              <a:solidFill>
                <a:srgbClr val="FFFFFF"/>
              </a:solidFill>
            </a:endParaRPr>
          </a:p>
        </p:txBody>
      </p:sp>
      <p:pic>
        <p:nvPicPr>
          <p:cNvPr id="6" name="Picture 5" descr="A logo with colorful lines&#10;&#10;Description automatically generated">
            <a:extLst>
              <a:ext uri="{FF2B5EF4-FFF2-40B4-BE49-F238E27FC236}">
                <a16:creationId xmlns:a16="http://schemas.microsoft.com/office/drawing/2014/main" id="{4A44787A-1F9E-B043-54B8-0B7981734C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0" r="160"/>
          <a:stretch/>
        </p:blipFill>
        <p:spPr>
          <a:xfrm>
            <a:off x="6328007" y="643471"/>
            <a:ext cx="4863277" cy="557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06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BBFF506-D154-9DCE-B7F8-181820BF07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07333" y="351727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7B446FF-8B33-ECC1-347A-789BE0C4EE13}"/>
              </a:ext>
            </a:extLst>
          </p:cNvPr>
          <p:cNvGrpSpPr/>
          <p:nvPr/>
        </p:nvGrpSpPr>
        <p:grpSpPr>
          <a:xfrm>
            <a:off x="0" y="722881"/>
            <a:ext cx="12192000" cy="5308953"/>
            <a:chOff x="0" y="773858"/>
            <a:chExt cx="12203151" cy="519646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B5C0FAB-8681-F912-82DD-0C354BFCDA8B}"/>
                </a:ext>
              </a:extLst>
            </p:cNvPr>
            <p:cNvSpPr/>
            <p:nvPr/>
          </p:nvSpPr>
          <p:spPr>
            <a:xfrm>
              <a:off x="0" y="796161"/>
              <a:ext cx="1616928" cy="5174166"/>
            </a:xfrm>
            <a:prstGeom prst="rect">
              <a:avLst/>
            </a:prstGeom>
            <a:solidFill>
              <a:srgbClr val="40BAD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A031394-D90D-2CB7-5DAB-4D4415342363}"/>
                </a:ext>
              </a:extLst>
            </p:cNvPr>
            <p:cNvCxnSpPr/>
            <p:nvPr/>
          </p:nvCxnSpPr>
          <p:spPr>
            <a:xfrm>
              <a:off x="0" y="773858"/>
              <a:ext cx="12192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CDCB4AE-73DF-4268-FC2D-BD1BC834046A}"/>
                </a:ext>
              </a:extLst>
            </p:cNvPr>
            <p:cNvCxnSpPr/>
            <p:nvPr/>
          </p:nvCxnSpPr>
          <p:spPr>
            <a:xfrm>
              <a:off x="0" y="5970327"/>
              <a:ext cx="12192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CBFE338-E312-2503-F0A0-AD7BB8C089EF}"/>
                </a:ext>
              </a:extLst>
            </p:cNvPr>
            <p:cNvSpPr/>
            <p:nvPr/>
          </p:nvSpPr>
          <p:spPr>
            <a:xfrm>
              <a:off x="11474605" y="829614"/>
              <a:ext cx="728546" cy="50881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5F4B072-50CA-90D0-3402-E9F1D0DD86DC}"/>
              </a:ext>
            </a:extLst>
          </p:cNvPr>
          <p:cNvSpPr txBox="1"/>
          <p:nvPr/>
        </p:nvSpPr>
        <p:spPr>
          <a:xfrm>
            <a:off x="2408314" y="76550"/>
            <a:ext cx="792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Selection, Collection &amp; Cleanup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D3D158-981F-8118-21DB-CABF6BFE826F}"/>
              </a:ext>
            </a:extLst>
          </p:cNvPr>
          <p:cNvSpPr txBox="1"/>
          <p:nvPr/>
        </p:nvSpPr>
        <p:spPr>
          <a:xfrm>
            <a:off x="2137673" y="953643"/>
            <a:ext cx="8462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Both Starbucks and Airbnb had datasets that were easy to access.  However, Starbucks financial data was not readily available.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66958A-EF0A-AFE0-A3B2-9F7A7B55EE7B}"/>
              </a:ext>
            </a:extLst>
          </p:cNvPr>
          <p:cNvGrpSpPr/>
          <p:nvPr/>
        </p:nvGrpSpPr>
        <p:grpSpPr>
          <a:xfrm>
            <a:off x="1907968" y="2288642"/>
            <a:ext cx="3769840" cy="3630481"/>
            <a:chOff x="1907968" y="2288642"/>
            <a:chExt cx="3769840" cy="3630481"/>
          </a:xfrm>
        </p:grpSpPr>
        <p:graphicFrame>
          <p:nvGraphicFramePr>
            <p:cNvPr id="10" name="TextBox 7">
              <a:extLst>
                <a:ext uri="{FF2B5EF4-FFF2-40B4-BE49-F238E27FC236}">
                  <a16:creationId xmlns:a16="http://schemas.microsoft.com/office/drawing/2014/main" id="{35CBBB9B-FBB2-2F9E-D9C9-59A2DCE7F23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04921702"/>
                </p:ext>
              </p:extLst>
            </p:nvPr>
          </p:nvGraphicFramePr>
          <p:xfrm>
            <a:off x="1907968" y="2888947"/>
            <a:ext cx="3769840" cy="303017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4C60677B-EC7C-7ABC-006F-2331074203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8057" y="2288642"/>
              <a:ext cx="2749405" cy="8591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F95C8A3-9557-EBFA-9BF1-A71F588313ED}"/>
              </a:ext>
            </a:extLst>
          </p:cNvPr>
          <p:cNvGrpSpPr/>
          <p:nvPr/>
        </p:nvGrpSpPr>
        <p:grpSpPr>
          <a:xfrm>
            <a:off x="6739303" y="2205869"/>
            <a:ext cx="4446015" cy="3497042"/>
            <a:chOff x="6739303" y="2205869"/>
            <a:chExt cx="4446015" cy="3497042"/>
          </a:xfrm>
        </p:grpSpPr>
        <p:graphicFrame>
          <p:nvGraphicFramePr>
            <p:cNvPr id="11" name="TextBox 7">
              <a:extLst>
                <a:ext uri="{FF2B5EF4-FFF2-40B4-BE49-F238E27FC236}">
                  <a16:creationId xmlns:a16="http://schemas.microsoft.com/office/drawing/2014/main" id="{A48F8ED9-C58E-A552-EF7B-F0ED5B35F94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80162621"/>
                </p:ext>
              </p:extLst>
            </p:nvPr>
          </p:nvGraphicFramePr>
          <p:xfrm>
            <a:off x="6739303" y="3569282"/>
            <a:ext cx="4446015" cy="213362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pic>
          <p:nvPicPr>
            <p:cNvPr id="4" name="Picture 2" descr="Starbucks - Wikipedia">
              <a:extLst>
                <a:ext uri="{FF2B5EF4-FFF2-40B4-BE49-F238E27FC236}">
                  <a16:creationId xmlns:a16="http://schemas.microsoft.com/office/drawing/2014/main" id="{016DB87A-2BF0-1C27-93AA-5F5D73D7F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7333" y="2205869"/>
              <a:ext cx="1236814" cy="1252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82FDE6BD-8DFA-2F3E-A338-6BF52D34A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1708" y="6410142"/>
            <a:ext cx="2226732" cy="365125"/>
          </a:xfrm>
        </p:spPr>
        <p:txBody>
          <a:bodyPr/>
          <a:lstStyle/>
          <a:p>
            <a:r>
              <a:rPr lang="en-US" dirty="0"/>
              <a:t>research &amp; analysis by MC Squared</a:t>
            </a:r>
          </a:p>
        </p:txBody>
      </p:sp>
    </p:spTree>
    <p:extLst>
      <p:ext uri="{BB962C8B-B14F-4D97-AF65-F5344CB8AC3E}">
        <p14:creationId xmlns:p14="http://schemas.microsoft.com/office/powerpoint/2010/main" val="3059605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BBFF506-D154-9DCE-B7F8-181820BF07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07333" y="351727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F4B072-50CA-90D0-3402-E9F1D0DD86DC}"/>
              </a:ext>
            </a:extLst>
          </p:cNvPr>
          <p:cNvSpPr txBox="1"/>
          <p:nvPr/>
        </p:nvSpPr>
        <p:spPr>
          <a:xfrm>
            <a:off x="2408314" y="76550"/>
            <a:ext cx="792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Selection, Collection &amp; Cleanup</a:t>
            </a:r>
          </a:p>
        </p:txBody>
      </p:sp>
      <p:pic>
        <p:nvPicPr>
          <p:cNvPr id="6" name="Picture 5" descr="A city with mountains in the background&#10;&#10;Description automatically generated">
            <a:extLst>
              <a:ext uri="{FF2B5EF4-FFF2-40B4-BE49-F238E27FC236}">
                <a16:creationId xmlns:a16="http://schemas.microsoft.com/office/drawing/2014/main" id="{972F25B4-37FA-3F79-8A38-D8331B39BDC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99"/>
                    </a14:imgEffect>
                    <a14:imgEffect>
                      <a14:saturation sat="37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47832" y="792132"/>
            <a:ext cx="4980912" cy="2652350"/>
          </a:xfrm>
          <a:prstGeom prst="rect">
            <a:avLst/>
          </a:prstGeom>
          <a:ln w="38100">
            <a:solidFill>
              <a:srgbClr val="574E6C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17F58F-F6C7-D98C-2845-BD73DECD0C75}"/>
              </a:ext>
            </a:extLst>
          </p:cNvPr>
          <p:cNvSpPr txBox="1"/>
          <p:nvPr/>
        </p:nvSpPr>
        <p:spPr>
          <a:xfrm>
            <a:off x="934030" y="3989722"/>
            <a:ext cx="6042484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Final Denver Dataset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303 Starbucks (Yes, 303)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5,367 Airbnb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7B446FF-8B33-ECC1-347A-789BE0C4EE13}"/>
              </a:ext>
            </a:extLst>
          </p:cNvPr>
          <p:cNvGrpSpPr/>
          <p:nvPr/>
        </p:nvGrpSpPr>
        <p:grpSpPr>
          <a:xfrm>
            <a:off x="0" y="722881"/>
            <a:ext cx="12192000" cy="5308953"/>
            <a:chOff x="0" y="773858"/>
            <a:chExt cx="12203151" cy="519646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B5C0FAB-8681-F912-82DD-0C354BFCDA8B}"/>
                </a:ext>
              </a:extLst>
            </p:cNvPr>
            <p:cNvSpPr/>
            <p:nvPr/>
          </p:nvSpPr>
          <p:spPr>
            <a:xfrm>
              <a:off x="0" y="796161"/>
              <a:ext cx="1616928" cy="5174166"/>
            </a:xfrm>
            <a:prstGeom prst="rect">
              <a:avLst/>
            </a:prstGeom>
            <a:solidFill>
              <a:srgbClr val="40BAD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A031394-D90D-2CB7-5DAB-4D4415342363}"/>
                </a:ext>
              </a:extLst>
            </p:cNvPr>
            <p:cNvCxnSpPr/>
            <p:nvPr/>
          </p:nvCxnSpPr>
          <p:spPr>
            <a:xfrm>
              <a:off x="0" y="773858"/>
              <a:ext cx="12192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CDCB4AE-73DF-4268-FC2D-BD1BC834046A}"/>
                </a:ext>
              </a:extLst>
            </p:cNvPr>
            <p:cNvCxnSpPr/>
            <p:nvPr/>
          </p:nvCxnSpPr>
          <p:spPr>
            <a:xfrm>
              <a:off x="0" y="5970327"/>
              <a:ext cx="12192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CBFE338-E312-2503-F0A0-AD7BB8C089EF}"/>
                </a:ext>
              </a:extLst>
            </p:cNvPr>
            <p:cNvSpPr/>
            <p:nvPr/>
          </p:nvSpPr>
          <p:spPr>
            <a:xfrm>
              <a:off x="11474605" y="829614"/>
              <a:ext cx="728546" cy="50881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A bridge over a river with a city in the background&#10;&#10;Description automatically generated">
            <a:extLst>
              <a:ext uri="{FF2B5EF4-FFF2-40B4-BE49-F238E27FC236}">
                <a16:creationId xmlns:a16="http://schemas.microsoft.com/office/drawing/2014/main" id="{BB0365B0-6757-2D4A-B726-CD282376458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000"/>
                    </a14:imgEffect>
                    <a14:imgEffect>
                      <a14:colorTemperature colorTemp="5102"/>
                    </a14:imgEffect>
                    <a14:imgEffect>
                      <a14:saturation sat="96000"/>
                    </a14:imgEffect>
                    <a14:imgEffect>
                      <a14:brightnessContrast brigh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6500" y="3327613"/>
            <a:ext cx="5177620" cy="2677345"/>
          </a:xfrm>
          <a:prstGeom prst="rect">
            <a:avLst/>
          </a:prstGeom>
          <a:ln w="38100">
            <a:solidFill>
              <a:srgbClr val="574E6C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E7B228-1AC9-1844-7CD4-A664A80F1BD1}"/>
              </a:ext>
            </a:extLst>
          </p:cNvPr>
          <p:cNvSpPr txBox="1"/>
          <p:nvPr/>
        </p:nvSpPr>
        <p:spPr>
          <a:xfrm>
            <a:off x="5817785" y="1502921"/>
            <a:ext cx="6115050" cy="1200329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Final London Dataset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256 Starbucks</a:t>
            </a:r>
          </a:p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88,701 Airbnb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5250D45-6B0B-CA3F-9715-FEFB4F155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1708" y="6410142"/>
            <a:ext cx="2226732" cy="365125"/>
          </a:xfrm>
        </p:spPr>
        <p:txBody>
          <a:bodyPr/>
          <a:lstStyle/>
          <a:p>
            <a:r>
              <a:rPr lang="en-US" dirty="0"/>
              <a:t>research &amp; analysis by MC Squared</a:t>
            </a:r>
          </a:p>
        </p:txBody>
      </p:sp>
    </p:spTree>
    <p:extLst>
      <p:ext uri="{BB962C8B-B14F-4D97-AF65-F5344CB8AC3E}">
        <p14:creationId xmlns:p14="http://schemas.microsoft.com/office/powerpoint/2010/main" val="3534940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with circles and dots&#10;&#10;Description automatically generated">
            <a:extLst>
              <a:ext uri="{FF2B5EF4-FFF2-40B4-BE49-F238E27FC236}">
                <a16:creationId xmlns:a16="http://schemas.microsoft.com/office/drawing/2014/main" id="{44B74084-FE29-9E09-1FE2-0FFBE80FDC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7000"/>
          </a:blip>
          <a:srcRect l="12303" r="7580" b="-1"/>
          <a:stretch/>
        </p:blipFill>
        <p:spPr>
          <a:xfrm>
            <a:off x="1703961" y="1845810"/>
            <a:ext cx="4552861" cy="3001962"/>
          </a:xfrm>
          <a:prstGeom prst="rect">
            <a:avLst/>
          </a:prstGeom>
          <a:solidFill>
            <a:srgbClr val="FFFFFF">
              <a:shade val="85000"/>
            </a:srgbClr>
          </a:solidFill>
          <a:ln w="38100">
            <a:solidFill>
              <a:srgbClr val="574E6C"/>
            </a:solidFill>
          </a:ln>
        </p:spPr>
      </p:pic>
      <p:sp>
        <p:nvSpPr>
          <p:cNvPr id="9" name="AutoShape 2">
            <a:extLst>
              <a:ext uri="{FF2B5EF4-FFF2-40B4-BE49-F238E27FC236}">
                <a16:creationId xmlns:a16="http://schemas.microsoft.com/office/drawing/2014/main" id="{6BBFF506-D154-9DCE-B7F8-181820BF07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07333" y="351727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7B446FF-8B33-ECC1-347A-789BE0C4EE13}"/>
              </a:ext>
            </a:extLst>
          </p:cNvPr>
          <p:cNvGrpSpPr/>
          <p:nvPr/>
        </p:nvGrpSpPr>
        <p:grpSpPr>
          <a:xfrm>
            <a:off x="0" y="722881"/>
            <a:ext cx="12192000" cy="5196469"/>
            <a:chOff x="0" y="773858"/>
            <a:chExt cx="12203151" cy="519646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B5C0FAB-8681-F912-82DD-0C354BFCDA8B}"/>
                </a:ext>
              </a:extLst>
            </p:cNvPr>
            <p:cNvSpPr/>
            <p:nvPr/>
          </p:nvSpPr>
          <p:spPr>
            <a:xfrm>
              <a:off x="0" y="796161"/>
              <a:ext cx="1616928" cy="5174166"/>
            </a:xfrm>
            <a:prstGeom prst="rect">
              <a:avLst/>
            </a:prstGeom>
            <a:solidFill>
              <a:srgbClr val="40BAD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A031394-D90D-2CB7-5DAB-4D4415342363}"/>
                </a:ext>
              </a:extLst>
            </p:cNvPr>
            <p:cNvCxnSpPr/>
            <p:nvPr/>
          </p:nvCxnSpPr>
          <p:spPr>
            <a:xfrm>
              <a:off x="0" y="773858"/>
              <a:ext cx="12192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CDCB4AE-73DF-4268-FC2D-BD1BC834046A}"/>
                </a:ext>
              </a:extLst>
            </p:cNvPr>
            <p:cNvCxnSpPr/>
            <p:nvPr/>
          </p:nvCxnSpPr>
          <p:spPr>
            <a:xfrm>
              <a:off x="0" y="5970327"/>
              <a:ext cx="12192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CBFE338-E312-2503-F0A0-AD7BB8C089EF}"/>
                </a:ext>
              </a:extLst>
            </p:cNvPr>
            <p:cNvSpPr/>
            <p:nvPr/>
          </p:nvSpPr>
          <p:spPr>
            <a:xfrm>
              <a:off x="11474605" y="829614"/>
              <a:ext cx="728546" cy="50881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97C70DA-5E7B-D525-EF44-E99FDD22A604}"/>
              </a:ext>
            </a:extLst>
          </p:cNvPr>
          <p:cNvSpPr txBox="1"/>
          <p:nvPr/>
        </p:nvSpPr>
        <p:spPr>
          <a:xfrm>
            <a:off x="2394027" y="93552"/>
            <a:ext cx="792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Approach &amp; Findings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14EC14-03C9-591F-89F0-477F910290B9}"/>
              </a:ext>
            </a:extLst>
          </p:cNvPr>
          <p:cNvSpPr txBox="1"/>
          <p:nvPr/>
        </p:nvSpPr>
        <p:spPr>
          <a:xfrm>
            <a:off x="2660267" y="986233"/>
            <a:ext cx="719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Very Import First Look –  Denver Data Mapping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35A213-ADFD-F725-B5AE-EC197588849A}"/>
              </a:ext>
            </a:extLst>
          </p:cNvPr>
          <p:cNvSpPr txBox="1"/>
          <p:nvPr/>
        </p:nvSpPr>
        <p:spPr>
          <a:xfrm>
            <a:off x="6472789" y="4397904"/>
            <a:ext cx="4919342" cy="1238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Top 5 Districts: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Airbnb uses the Top 5 ”Districts” to rate neighborhoods.  (Hunger Games here we come.)</a:t>
            </a:r>
          </a:p>
          <a:p>
            <a:endParaRPr lang="en-US" dirty="0"/>
          </a:p>
        </p:txBody>
      </p:sp>
      <p:pic>
        <p:nvPicPr>
          <p:cNvPr id="4" name="Picture 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13F3B65C-0178-C8CD-0E1D-1E71EEA18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828800"/>
            <a:ext cx="5486400" cy="2267712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71E650B-FA29-B15E-1D70-59CEFF1D648D}"/>
              </a:ext>
            </a:extLst>
          </p:cNvPr>
          <p:cNvSpPr/>
          <p:nvPr/>
        </p:nvSpPr>
        <p:spPr>
          <a:xfrm>
            <a:off x="3093725" y="3933372"/>
            <a:ext cx="1828800" cy="18288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71FB8293-81B6-BA97-98A6-932A2C05A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1708" y="6410142"/>
            <a:ext cx="2226732" cy="365125"/>
          </a:xfrm>
        </p:spPr>
        <p:txBody>
          <a:bodyPr/>
          <a:lstStyle/>
          <a:p>
            <a:r>
              <a:rPr lang="en-US" dirty="0"/>
              <a:t>research &amp; analysis by MC Squared</a:t>
            </a:r>
          </a:p>
        </p:txBody>
      </p:sp>
    </p:spTree>
    <p:extLst>
      <p:ext uri="{BB962C8B-B14F-4D97-AF65-F5344CB8AC3E}">
        <p14:creationId xmlns:p14="http://schemas.microsoft.com/office/powerpoint/2010/main" val="2835242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2">
            <a:extLst>
              <a:ext uri="{FF2B5EF4-FFF2-40B4-BE49-F238E27FC236}">
                <a16:creationId xmlns:a16="http://schemas.microsoft.com/office/drawing/2014/main" id="{6BBFF506-D154-9DCE-B7F8-181820BF07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07333" y="351727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7B446FF-8B33-ECC1-347A-789BE0C4EE13}"/>
              </a:ext>
            </a:extLst>
          </p:cNvPr>
          <p:cNvGrpSpPr/>
          <p:nvPr/>
        </p:nvGrpSpPr>
        <p:grpSpPr>
          <a:xfrm>
            <a:off x="0" y="722881"/>
            <a:ext cx="12192000" cy="5196469"/>
            <a:chOff x="0" y="773858"/>
            <a:chExt cx="12203151" cy="5196469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B5C0FAB-8681-F912-82DD-0C354BFCDA8B}"/>
                </a:ext>
              </a:extLst>
            </p:cNvPr>
            <p:cNvSpPr/>
            <p:nvPr/>
          </p:nvSpPr>
          <p:spPr>
            <a:xfrm>
              <a:off x="0" y="796161"/>
              <a:ext cx="1616928" cy="5174166"/>
            </a:xfrm>
            <a:prstGeom prst="rect">
              <a:avLst/>
            </a:prstGeom>
            <a:solidFill>
              <a:srgbClr val="40BAD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A031394-D90D-2CB7-5DAB-4D4415342363}"/>
                </a:ext>
              </a:extLst>
            </p:cNvPr>
            <p:cNvCxnSpPr/>
            <p:nvPr/>
          </p:nvCxnSpPr>
          <p:spPr>
            <a:xfrm>
              <a:off x="0" y="773858"/>
              <a:ext cx="12192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CDCB4AE-73DF-4268-FC2D-BD1BC834046A}"/>
                </a:ext>
              </a:extLst>
            </p:cNvPr>
            <p:cNvCxnSpPr/>
            <p:nvPr/>
          </p:nvCxnSpPr>
          <p:spPr>
            <a:xfrm>
              <a:off x="0" y="5970327"/>
              <a:ext cx="12192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CBFE338-E312-2503-F0A0-AD7BB8C089EF}"/>
                </a:ext>
              </a:extLst>
            </p:cNvPr>
            <p:cNvSpPr/>
            <p:nvPr/>
          </p:nvSpPr>
          <p:spPr>
            <a:xfrm>
              <a:off x="11474605" y="829614"/>
              <a:ext cx="728546" cy="5088100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97C70DA-5E7B-D525-EF44-E99FDD22A604}"/>
              </a:ext>
            </a:extLst>
          </p:cNvPr>
          <p:cNvSpPr txBox="1"/>
          <p:nvPr/>
        </p:nvSpPr>
        <p:spPr>
          <a:xfrm>
            <a:off x="2394027" y="93552"/>
            <a:ext cx="792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Approach &amp; Finding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14EC14-03C9-591F-89F0-477F910290B9}"/>
              </a:ext>
            </a:extLst>
          </p:cNvPr>
          <p:cNvSpPr txBox="1"/>
          <p:nvPr/>
        </p:nvSpPr>
        <p:spPr>
          <a:xfrm>
            <a:off x="3700728" y="907832"/>
            <a:ext cx="5095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Denver Complete, Now London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AE171B26-30ED-9628-C06F-94B8FABA2B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1B868D3E-2795-7D50-4BD3-09C666DB4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721" y="1828800"/>
            <a:ext cx="5369398" cy="2432833"/>
          </a:xfrm>
          <a:prstGeom prst="rect">
            <a:avLst/>
          </a:prstGeom>
          <a:ln>
            <a:solidFill>
              <a:srgbClr val="574E6C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26A3AF-8336-82D7-0711-0D2BD3FC055D}"/>
              </a:ext>
            </a:extLst>
          </p:cNvPr>
          <p:cNvSpPr txBox="1"/>
          <p:nvPr/>
        </p:nvSpPr>
        <p:spPr>
          <a:xfrm>
            <a:off x="6532319" y="4671819"/>
            <a:ext cx="4527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Mapping Was an Important Step as it Gave us A Sense of What We Could Actually Analyze.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AD6907B9-F1FC-581E-3840-73C4ACA1E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1708" y="6410142"/>
            <a:ext cx="2226732" cy="365125"/>
          </a:xfrm>
        </p:spPr>
        <p:txBody>
          <a:bodyPr/>
          <a:lstStyle/>
          <a:p>
            <a:r>
              <a:rPr lang="en-US" dirty="0"/>
              <a:t>research &amp; analysis by MC Squared</a:t>
            </a:r>
          </a:p>
        </p:txBody>
      </p:sp>
      <p:pic>
        <p:nvPicPr>
          <p:cNvPr id="5" name="Picture 4" descr="A map with many points&#10;&#10;Description automatically generated">
            <a:extLst>
              <a:ext uri="{FF2B5EF4-FFF2-40B4-BE49-F238E27FC236}">
                <a16:creationId xmlns:a16="http://schemas.microsoft.com/office/drawing/2014/main" id="{F7C9C0FE-FA11-20ED-94A2-A7E679BC9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450" y="1672351"/>
            <a:ext cx="4501697" cy="2855199"/>
          </a:xfrm>
          <a:prstGeom prst="rect">
            <a:avLst/>
          </a:prstGeom>
          <a:ln w="38100">
            <a:solidFill>
              <a:srgbClr val="574E6C"/>
            </a:solidFill>
          </a:ln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28307643-43A7-239F-3F62-57B2BEC21F03}"/>
              </a:ext>
            </a:extLst>
          </p:cNvPr>
          <p:cNvSpPr/>
          <p:nvPr/>
        </p:nvSpPr>
        <p:spPr>
          <a:xfrm>
            <a:off x="2852604" y="3937351"/>
            <a:ext cx="1853842" cy="18288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79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DA52D5-349E-D977-1D63-7F12EB7D3551}"/>
              </a:ext>
            </a:extLst>
          </p:cNvPr>
          <p:cNvSpPr txBox="1"/>
          <p:nvPr/>
        </p:nvSpPr>
        <p:spPr>
          <a:xfrm>
            <a:off x="3435389" y="120914"/>
            <a:ext cx="5321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Approach &amp; Findings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7401C-9680-42EE-F225-3C007CB5FD40}"/>
              </a:ext>
            </a:extLst>
          </p:cNvPr>
          <p:cNvSpPr txBox="1"/>
          <p:nvPr/>
        </p:nvSpPr>
        <p:spPr>
          <a:xfrm>
            <a:off x="2437083" y="798392"/>
            <a:ext cx="8948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When is the Best Time to Enter the Airbnb Market? </a:t>
            </a:r>
          </a:p>
        </p:txBody>
      </p:sp>
      <p:pic>
        <p:nvPicPr>
          <p:cNvPr id="11" name="Picture 10" descr="A graph of a number of blue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757EF82F-4647-166E-9AB4-91E394325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86" y="1244116"/>
            <a:ext cx="5326628" cy="2052762"/>
          </a:xfrm>
          <a:prstGeom prst="rect">
            <a:avLst/>
          </a:prstGeom>
          <a:ln w="38100">
            <a:solidFill>
              <a:srgbClr val="574E6C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F0B8A1-94DD-91EB-AA16-238FEB63A3FB}"/>
              </a:ext>
            </a:extLst>
          </p:cNvPr>
          <p:cNvSpPr txBox="1"/>
          <p:nvPr/>
        </p:nvSpPr>
        <p:spPr>
          <a:xfrm>
            <a:off x="2167530" y="4934380"/>
            <a:ext cx="1996611" cy="369332"/>
          </a:xfrm>
          <a:prstGeom prst="rect">
            <a:avLst/>
          </a:prstGeom>
          <a:solidFill>
            <a:srgbClr val="574E6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Denver Market</a:t>
            </a:r>
          </a:p>
        </p:txBody>
      </p:sp>
      <p:pic>
        <p:nvPicPr>
          <p:cNvPr id="22" name="Picture 21" descr="A graph of a number of blue bars&#10;&#10;Description automatically generated with medium confidence">
            <a:extLst>
              <a:ext uri="{FF2B5EF4-FFF2-40B4-BE49-F238E27FC236}">
                <a16:creationId xmlns:a16="http://schemas.microsoft.com/office/drawing/2014/main" id="{0DBC5174-5264-56FC-088C-7F6915089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115" y="1311035"/>
            <a:ext cx="5385956" cy="2052763"/>
          </a:xfrm>
          <a:prstGeom prst="rect">
            <a:avLst/>
          </a:prstGeom>
          <a:ln w="38100">
            <a:solidFill>
              <a:srgbClr val="574E6C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ADE35F-3425-D75F-26F3-B9C9CB777BEB}"/>
              </a:ext>
            </a:extLst>
          </p:cNvPr>
          <p:cNvSpPr txBox="1"/>
          <p:nvPr/>
        </p:nvSpPr>
        <p:spPr>
          <a:xfrm>
            <a:off x="2329051" y="5699392"/>
            <a:ext cx="8948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Growth Since 2008 in the 3</a:t>
            </a:r>
            <a:r>
              <a:rPr lang="en-US" sz="24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rd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Quarter/Summer Months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C918BD-6D9D-7B58-8D52-92A10DAF0F31}"/>
              </a:ext>
            </a:extLst>
          </p:cNvPr>
          <p:cNvSpPr txBox="1"/>
          <p:nvPr/>
        </p:nvSpPr>
        <p:spPr>
          <a:xfrm>
            <a:off x="8351521" y="4934380"/>
            <a:ext cx="2500352" cy="369332"/>
          </a:xfrm>
          <a:prstGeom prst="rect">
            <a:avLst/>
          </a:prstGeom>
          <a:solidFill>
            <a:srgbClr val="574E6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London Market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FC354-D0C4-652F-5FA7-5F080DA5ED95}"/>
              </a:ext>
            </a:extLst>
          </p:cNvPr>
          <p:cNvSpPr txBox="1"/>
          <p:nvPr/>
        </p:nvSpPr>
        <p:spPr>
          <a:xfrm>
            <a:off x="2291141" y="2618377"/>
            <a:ext cx="1828800" cy="365760"/>
          </a:xfrm>
          <a:prstGeom prst="rect">
            <a:avLst/>
          </a:prstGeom>
          <a:solidFill>
            <a:srgbClr val="574E6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Denver Market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3127C5-330A-FC49-3448-C998C28B5179}"/>
              </a:ext>
            </a:extLst>
          </p:cNvPr>
          <p:cNvSpPr txBox="1"/>
          <p:nvPr/>
        </p:nvSpPr>
        <p:spPr>
          <a:xfrm>
            <a:off x="8351521" y="2618377"/>
            <a:ext cx="1828800" cy="365760"/>
          </a:xfrm>
          <a:prstGeom prst="rect">
            <a:avLst/>
          </a:prstGeom>
          <a:solidFill>
            <a:srgbClr val="574E6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London Market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7913995-4307-AD37-A333-5377E58B9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1708" y="6410142"/>
            <a:ext cx="2226732" cy="365125"/>
          </a:xfrm>
        </p:spPr>
        <p:txBody>
          <a:bodyPr/>
          <a:lstStyle/>
          <a:p>
            <a:r>
              <a:rPr lang="en-US" dirty="0"/>
              <a:t>research &amp; analysis by MC Squared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B9DFEC-F33C-671F-AC4D-7C777C29D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56" y="3460783"/>
            <a:ext cx="5385958" cy="2136336"/>
          </a:xfrm>
          <a:prstGeom prst="rect">
            <a:avLst/>
          </a:prstGeom>
          <a:ln w="38100">
            <a:solidFill>
              <a:srgbClr val="574E6C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9D8A31-5178-31AB-E774-0BFAB3F08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113" y="3514377"/>
            <a:ext cx="5385958" cy="2139134"/>
          </a:xfrm>
          <a:prstGeom prst="rect">
            <a:avLst/>
          </a:prstGeom>
          <a:ln w="38100">
            <a:solidFill>
              <a:srgbClr val="574E6C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233AFE-19CE-71F1-867B-C902D9C3E445}"/>
              </a:ext>
            </a:extLst>
          </p:cNvPr>
          <p:cNvSpPr txBox="1"/>
          <p:nvPr/>
        </p:nvSpPr>
        <p:spPr>
          <a:xfrm>
            <a:off x="8360228" y="4734647"/>
            <a:ext cx="1828800" cy="369332"/>
          </a:xfrm>
          <a:prstGeom prst="rect">
            <a:avLst/>
          </a:prstGeom>
          <a:solidFill>
            <a:srgbClr val="574E6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London Market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BC99C-3103-C4C0-640D-940B2E5ED96E}"/>
              </a:ext>
            </a:extLst>
          </p:cNvPr>
          <p:cNvSpPr txBox="1"/>
          <p:nvPr/>
        </p:nvSpPr>
        <p:spPr>
          <a:xfrm>
            <a:off x="2251435" y="4695239"/>
            <a:ext cx="1828800" cy="369332"/>
          </a:xfrm>
          <a:prstGeom prst="rect">
            <a:avLst/>
          </a:prstGeom>
          <a:solidFill>
            <a:srgbClr val="574E6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Denver Market</a:t>
            </a:r>
          </a:p>
        </p:txBody>
      </p:sp>
    </p:spTree>
    <p:extLst>
      <p:ext uri="{BB962C8B-B14F-4D97-AF65-F5344CB8AC3E}">
        <p14:creationId xmlns:p14="http://schemas.microsoft.com/office/powerpoint/2010/main" val="159230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DA52D5-349E-D977-1D63-7F12EB7D3551}"/>
              </a:ext>
            </a:extLst>
          </p:cNvPr>
          <p:cNvSpPr txBox="1"/>
          <p:nvPr/>
        </p:nvSpPr>
        <p:spPr>
          <a:xfrm>
            <a:off x="3435389" y="120914"/>
            <a:ext cx="5321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Approach &amp; Findings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7401C-9680-42EE-F225-3C007CB5FD40}"/>
              </a:ext>
            </a:extLst>
          </p:cNvPr>
          <p:cNvSpPr txBox="1"/>
          <p:nvPr/>
        </p:nvSpPr>
        <p:spPr>
          <a:xfrm>
            <a:off x="6396265" y="1176058"/>
            <a:ext cx="5792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Details Regarding Airbnb Type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7913995-4307-AD37-A333-5377E58B9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1708" y="6410142"/>
            <a:ext cx="2226732" cy="365125"/>
          </a:xfrm>
        </p:spPr>
        <p:txBody>
          <a:bodyPr/>
          <a:lstStyle/>
          <a:p>
            <a:r>
              <a:rPr lang="en-US" dirty="0"/>
              <a:t>research &amp; analysis by MC Squared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B5C36AD-37C7-1BF9-C417-B22AA0B8D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91" y="1437668"/>
            <a:ext cx="4763918" cy="2160289"/>
          </a:xfrm>
          <a:prstGeom prst="rect">
            <a:avLst/>
          </a:prstGeom>
          <a:ln w="38100">
            <a:solidFill>
              <a:srgbClr val="574E6C"/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4C65B48-2E29-1E91-81A4-634E2DBA8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91" y="3923905"/>
            <a:ext cx="4846304" cy="2160289"/>
          </a:xfrm>
          <a:prstGeom prst="rect">
            <a:avLst/>
          </a:prstGeom>
          <a:ln w="38100">
            <a:solidFill>
              <a:srgbClr val="574E6C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B8B3EA1-6ECA-BCEF-B080-A303294572E1}"/>
              </a:ext>
            </a:extLst>
          </p:cNvPr>
          <p:cNvSpPr txBox="1"/>
          <p:nvPr/>
        </p:nvSpPr>
        <p:spPr>
          <a:xfrm>
            <a:off x="1438778" y="1936796"/>
            <a:ext cx="1828800" cy="369332"/>
          </a:xfrm>
          <a:prstGeom prst="rect">
            <a:avLst/>
          </a:prstGeom>
          <a:solidFill>
            <a:srgbClr val="574E6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Denver Market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3127C5-330A-FC49-3448-C998C28B5179}"/>
              </a:ext>
            </a:extLst>
          </p:cNvPr>
          <p:cNvSpPr txBox="1"/>
          <p:nvPr/>
        </p:nvSpPr>
        <p:spPr>
          <a:xfrm>
            <a:off x="1608326" y="4404887"/>
            <a:ext cx="1828800" cy="365760"/>
          </a:xfrm>
          <a:prstGeom prst="rect">
            <a:avLst/>
          </a:prstGeom>
          <a:solidFill>
            <a:srgbClr val="574E6C"/>
          </a:solidFill>
          <a:ln w="57150">
            <a:solidFill>
              <a:srgbClr val="574E6C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London Market</a:t>
            </a:r>
          </a:p>
        </p:txBody>
      </p:sp>
      <p:sp>
        <p:nvSpPr>
          <p:cNvPr id="29" name="AutoShape 2">
            <a:extLst>
              <a:ext uri="{FF2B5EF4-FFF2-40B4-BE49-F238E27FC236}">
                <a16:creationId xmlns:a16="http://schemas.microsoft.com/office/drawing/2014/main" id="{88C37EFA-9E45-BECF-F291-020C99A447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0A7762D-4D66-C0FE-A64C-8C5829B79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293" y="1936796"/>
            <a:ext cx="3592929" cy="3393753"/>
          </a:xfrm>
          <a:prstGeom prst="rect">
            <a:avLst/>
          </a:prstGeom>
          <a:ln w="38100">
            <a:solidFill>
              <a:srgbClr val="574E6C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471B8AA-165C-2F1E-2454-74A9A6236520}"/>
              </a:ext>
            </a:extLst>
          </p:cNvPr>
          <p:cNvSpPr txBox="1"/>
          <p:nvPr/>
        </p:nvSpPr>
        <p:spPr>
          <a:xfrm>
            <a:off x="1562254" y="828800"/>
            <a:ext cx="2829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Growth by Year</a:t>
            </a:r>
          </a:p>
        </p:txBody>
      </p:sp>
    </p:spTree>
    <p:extLst>
      <p:ext uri="{BB962C8B-B14F-4D97-AF65-F5344CB8AC3E}">
        <p14:creationId xmlns:p14="http://schemas.microsoft.com/office/powerpoint/2010/main" val="3991666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DA52D5-349E-D977-1D63-7F12EB7D3551}"/>
              </a:ext>
            </a:extLst>
          </p:cNvPr>
          <p:cNvSpPr txBox="1"/>
          <p:nvPr/>
        </p:nvSpPr>
        <p:spPr>
          <a:xfrm>
            <a:off x="3435389" y="76068"/>
            <a:ext cx="5321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Approach &amp; Findings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01023-D921-8F11-774E-88FE65509079}"/>
              </a:ext>
            </a:extLst>
          </p:cNvPr>
          <p:cNvSpPr txBox="1"/>
          <p:nvPr/>
        </p:nvSpPr>
        <p:spPr>
          <a:xfrm>
            <a:off x="2905648" y="1043658"/>
            <a:ext cx="7400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Growth Since 2008 and Forecast Through 2029?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B6287C-22E9-DAD0-9F52-263638E40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14" y="1835751"/>
            <a:ext cx="5795008" cy="3574272"/>
          </a:xfrm>
          <a:prstGeom prst="rect">
            <a:avLst/>
          </a:prstGeom>
          <a:ln w="38100">
            <a:solidFill>
              <a:srgbClr val="574E6C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03D922-AEE2-8AA3-0608-1BF237B2C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26" y="1835748"/>
            <a:ext cx="5795010" cy="3574273"/>
          </a:xfrm>
          <a:prstGeom prst="rect">
            <a:avLst/>
          </a:prstGeom>
          <a:ln w="38100">
            <a:solidFill>
              <a:srgbClr val="574E6C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905529-5940-6DB1-11B1-68F481AAF9A7}"/>
              </a:ext>
            </a:extLst>
          </p:cNvPr>
          <p:cNvSpPr txBox="1"/>
          <p:nvPr/>
        </p:nvSpPr>
        <p:spPr>
          <a:xfrm>
            <a:off x="3314007" y="5552732"/>
            <a:ext cx="8040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forecast looks good for both markets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EAE8BC-F2F1-8B17-A132-48CE2A409A1A}"/>
              </a:ext>
            </a:extLst>
          </p:cNvPr>
          <p:cNvSpPr txBox="1"/>
          <p:nvPr/>
        </p:nvSpPr>
        <p:spPr>
          <a:xfrm>
            <a:off x="2249714" y="3148849"/>
            <a:ext cx="1828800" cy="365760"/>
          </a:xfrm>
          <a:prstGeom prst="rect">
            <a:avLst/>
          </a:prstGeom>
          <a:solidFill>
            <a:srgbClr val="574E6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Denver Market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865B98-9811-650E-76AA-2EB167261E09}"/>
              </a:ext>
            </a:extLst>
          </p:cNvPr>
          <p:cNvSpPr txBox="1"/>
          <p:nvPr/>
        </p:nvSpPr>
        <p:spPr>
          <a:xfrm>
            <a:off x="8189169" y="3148850"/>
            <a:ext cx="1828800" cy="365760"/>
          </a:xfrm>
          <a:prstGeom prst="rect">
            <a:avLst/>
          </a:prstGeom>
          <a:solidFill>
            <a:srgbClr val="574E6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London Market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C2804D1-94BF-CEC0-8A20-49D3E5F15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762" y="6453469"/>
            <a:ext cx="2226732" cy="365125"/>
          </a:xfrm>
        </p:spPr>
        <p:txBody>
          <a:bodyPr/>
          <a:lstStyle/>
          <a:p>
            <a:r>
              <a:rPr lang="en-US" dirty="0"/>
              <a:t>research &amp; analysis by MC Squared</a:t>
            </a:r>
          </a:p>
        </p:txBody>
      </p:sp>
    </p:spTree>
    <p:extLst>
      <p:ext uri="{BB962C8B-B14F-4D97-AF65-F5344CB8AC3E}">
        <p14:creationId xmlns:p14="http://schemas.microsoft.com/office/powerpoint/2010/main" val="1651784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DA52D5-349E-D977-1D63-7F12EB7D3551}"/>
              </a:ext>
            </a:extLst>
          </p:cNvPr>
          <p:cNvSpPr txBox="1"/>
          <p:nvPr/>
        </p:nvSpPr>
        <p:spPr>
          <a:xfrm>
            <a:off x="3435389" y="120914"/>
            <a:ext cx="5321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Approach &amp; Findings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FABDF3-074E-275F-9C48-832947262854}"/>
              </a:ext>
            </a:extLst>
          </p:cNvPr>
          <p:cNvSpPr txBox="1"/>
          <p:nvPr/>
        </p:nvSpPr>
        <p:spPr>
          <a:xfrm>
            <a:off x="1831241" y="898116"/>
            <a:ext cx="98195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Do Top Airbnb Reviews Relate to Starbucks Proximity?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B5F651-0E1D-55A8-1BC5-50180BA10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54" y="1812950"/>
            <a:ext cx="5684029" cy="3022240"/>
          </a:xfrm>
          <a:prstGeom prst="rect">
            <a:avLst/>
          </a:prstGeom>
          <a:ln w="38100">
            <a:solidFill>
              <a:srgbClr val="574E6C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CBDEE-8607-8A4F-4C7A-4C07043D3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371" y="1812950"/>
            <a:ext cx="5639666" cy="3022240"/>
          </a:xfrm>
          <a:prstGeom prst="rect">
            <a:avLst/>
          </a:prstGeom>
          <a:ln w="38100">
            <a:solidFill>
              <a:srgbClr val="574E6C"/>
            </a:solidFill>
          </a:ln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EA7DCE9F-B4A0-422C-5015-8F68F34699BC}"/>
              </a:ext>
            </a:extLst>
          </p:cNvPr>
          <p:cNvSpPr/>
          <p:nvPr/>
        </p:nvSpPr>
        <p:spPr>
          <a:xfrm>
            <a:off x="2572719" y="2119358"/>
            <a:ext cx="1363851" cy="1511120"/>
          </a:xfrm>
          <a:prstGeom prst="ellipse">
            <a:avLst/>
          </a:prstGeom>
          <a:noFill/>
          <a:ln w="34925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50800" dist="50800" dir="5400000" algn="ctr" rotWithShape="0">
              <a:srgbClr val="000000">
                <a:alpha val="27000"/>
              </a:srgbClr>
            </a:outerShdw>
            <a:reflection endPos="0" dist="50800" dir="5400000" sy="-100000" algn="bl" rotWithShape="0"/>
            <a:softEdge rad="43939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D8DB4B-93DB-AF5F-FD0F-9BCAF2396495}"/>
              </a:ext>
            </a:extLst>
          </p:cNvPr>
          <p:cNvSpPr/>
          <p:nvPr/>
        </p:nvSpPr>
        <p:spPr>
          <a:xfrm>
            <a:off x="2316996" y="1640979"/>
            <a:ext cx="1875295" cy="3541848"/>
          </a:xfrm>
          <a:prstGeom prst="rect">
            <a:avLst/>
          </a:prstGeom>
          <a:noFill/>
          <a:ln w="38100">
            <a:solidFill>
              <a:srgbClr val="574E6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10A67E-1AFB-DE88-B2CC-844B3F313EAE}"/>
              </a:ext>
            </a:extLst>
          </p:cNvPr>
          <p:cNvSpPr txBox="1"/>
          <p:nvPr/>
        </p:nvSpPr>
        <p:spPr>
          <a:xfrm>
            <a:off x="317875" y="5391833"/>
            <a:ext cx="1187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Denver market seems to suggest a sweet spot for good reviews.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2B9466-0F9A-359E-D37D-F532A8CC9722}"/>
              </a:ext>
            </a:extLst>
          </p:cNvPr>
          <p:cNvSpPr txBox="1"/>
          <p:nvPr/>
        </p:nvSpPr>
        <p:spPr>
          <a:xfrm>
            <a:off x="2298959" y="3530378"/>
            <a:ext cx="1911368" cy="377377"/>
          </a:xfrm>
          <a:prstGeom prst="rect">
            <a:avLst/>
          </a:prstGeom>
          <a:solidFill>
            <a:srgbClr val="574E6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Denver Market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892FA0-44B5-CEF8-FAB6-DFFB818D3808}"/>
              </a:ext>
            </a:extLst>
          </p:cNvPr>
          <p:cNvSpPr txBox="1"/>
          <p:nvPr/>
        </p:nvSpPr>
        <p:spPr>
          <a:xfrm>
            <a:off x="8389733" y="3477951"/>
            <a:ext cx="1828800" cy="374904"/>
          </a:xfrm>
          <a:prstGeom prst="rect">
            <a:avLst/>
          </a:prstGeom>
          <a:solidFill>
            <a:srgbClr val="574E6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London Market</a:t>
            </a: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B998390-5D28-06D7-23CF-B163A7B0B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1708" y="6410142"/>
            <a:ext cx="2226732" cy="365125"/>
          </a:xfrm>
        </p:spPr>
        <p:txBody>
          <a:bodyPr/>
          <a:lstStyle/>
          <a:p>
            <a:r>
              <a:rPr lang="en-US" dirty="0"/>
              <a:t>research &amp; analysis by MC Squared</a:t>
            </a:r>
          </a:p>
        </p:txBody>
      </p:sp>
    </p:spTree>
    <p:extLst>
      <p:ext uri="{BB962C8B-B14F-4D97-AF65-F5344CB8AC3E}">
        <p14:creationId xmlns:p14="http://schemas.microsoft.com/office/powerpoint/2010/main" val="1329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DA52D5-349E-D977-1D63-7F12EB7D3551}"/>
              </a:ext>
            </a:extLst>
          </p:cNvPr>
          <p:cNvSpPr txBox="1"/>
          <p:nvPr/>
        </p:nvSpPr>
        <p:spPr>
          <a:xfrm>
            <a:off x="3435389" y="120914"/>
            <a:ext cx="5321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Approach &amp; Findings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F6940B-2BDA-144D-6684-B2289757A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2056" y="1776136"/>
            <a:ext cx="5620200" cy="3072226"/>
          </a:xfrm>
          <a:prstGeom prst="rect">
            <a:avLst/>
          </a:prstGeom>
          <a:ln w="38100">
            <a:solidFill>
              <a:srgbClr val="574E6C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ABC3C2-4354-3872-1EE8-DE0C8544F0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saturation sat="12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806" y="1776136"/>
            <a:ext cx="5620200" cy="3072226"/>
          </a:xfrm>
          <a:prstGeom prst="rect">
            <a:avLst/>
          </a:prstGeom>
          <a:ln w="38100">
            <a:solidFill>
              <a:srgbClr val="574E6C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FDCC1E-E592-0A14-DB68-B5FA959B1E33}"/>
              </a:ext>
            </a:extLst>
          </p:cNvPr>
          <p:cNvSpPr txBox="1"/>
          <p:nvPr/>
        </p:nvSpPr>
        <p:spPr>
          <a:xfrm>
            <a:off x="1166199" y="901287"/>
            <a:ext cx="10826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There a Relationship Between Airbnb Cost &amp; Starbucks Proximity?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A44AD7-1318-99AE-66AE-1C954C31CA1D}"/>
              </a:ext>
            </a:extLst>
          </p:cNvPr>
          <p:cNvSpPr txBox="1"/>
          <p:nvPr/>
        </p:nvSpPr>
        <p:spPr>
          <a:xfrm>
            <a:off x="959028" y="5199991"/>
            <a:ext cx="10826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more expensive the stay, the more Starbucks locations are within walking distance (approximately 5 locations within ¼ - ½ a mile).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CA4D6F-61CC-BD58-6F4F-40EFDCE9D0A5}"/>
              </a:ext>
            </a:extLst>
          </p:cNvPr>
          <p:cNvSpPr txBox="1"/>
          <p:nvPr/>
        </p:nvSpPr>
        <p:spPr>
          <a:xfrm>
            <a:off x="2186222" y="3240311"/>
            <a:ext cx="1828800" cy="365760"/>
          </a:xfrm>
          <a:prstGeom prst="rect">
            <a:avLst/>
          </a:prstGeom>
          <a:solidFill>
            <a:srgbClr val="574E6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Denver Market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787EA1-48E8-6EBA-DA42-071877EA9AF2}"/>
              </a:ext>
            </a:extLst>
          </p:cNvPr>
          <p:cNvSpPr txBox="1"/>
          <p:nvPr/>
        </p:nvSpPr>
        <p:spPr>
          <a:xfrm>
            <a:off x="8226472" y="3240311"/>
            <a:ext cx="1828800" cy="365760"/>
          </a:xfrm>
          <a:prstGeom prst="rect">
            <a:avLst/>
          </a:prstGeom>
          <a:solidFill>
            <a:srgbClr val="574E6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London Market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C58D427-7F12-A6A5-3645-A603C71B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833" y="6492875"/>
            <a:ext cx="2226732" cy="365125"/>
          </a:xfrm>
        </p:spPr>
        <p:txBody>
          <a:bodyPr/>
          <a:lstStyle/>
          <a:p>
            <a:r>
              <a:rPr lang="en-US" dirty="0"/>
              <a:t>research &amp; analysis by MC Squared</a:t>
            </a:r>
          </a:p>
        </p:txBody>
      </p:sp>
    </p:spTree>
    <p:extLst>
      <p:ext uri="{BB962C8B-B14F-4D97-AF65-F5344CB8AC3E}">
        <p14:creationId xmlns:p14="http://schemas.microsoft.com/office/powerpoint/2010/main" val="3985876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02C99E-ED2F-49E3-9C56-362F5F07D0CF}"/>
              </a:ext>
            </a:extLst>
          </p:cNvPr>
          <p:cNvSpPr txBox="1"/>
          <p:nvPr/>
        </p:nvSpPr>
        <p:spPr>
          <a:xfrm>
            <a:off x="2135226" y="82733"/>
            <a:ext cx="792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Recommendations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926692-F45E-2184-8AED-228DF49853DA}"/>
              </a:ext>
            </a:extLst>
          </p:cNvPr>
          <p:cNvSpPr txBox="1"/>
          <p:nvPr/>
        </p:nvSpPr>
        <p:spPr>
          <a:xfrm>
            <a:off x="820866" y="3584285"/>
            <a:ext cx="799121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574E6C"/>
                </a:solidFill>
              </a:rPr>
              <a:t>However, if you’re ready to take the plunge, we did do heat maps on both locations to look for opportunities, looking at areas in Denver and London where there were a lower number of Airbnb with proximity to Starbucks</a:t>
            </a:r>
            <a:r>
              <a:rPr lang="en-US" sz="2400" i="1" dirty="0">
                <a:solidFill>
                  <a:schemeClr val="bg1"/>
                </a:solidFill>
              </a:rPr>
              <a:t>.</a:t>
            </a:r>
          </a:p>
          <a:p>
            <a:endParaRPr lang="en-US" sz="32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9F1972-6303-625E-CF8A-93D2CB1AC837}"/>
              </a:ext>
            </a:extLst>
          </p:cNvPr>
          <p:cNvSpPr txBox="1"/>
          <p:nvPr/>
        </p:nvSpPr>
        <p:spPr>
          <a:xfrm>
            <a:off x="612936" y="996053"/>
            <a:ext cx="840707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v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Yes, Airbnb is still a good addition to your portfolio.</a:t>
            </a:r>
          </a:p>
          <a:p>
            <a:pPr marL="457200" indent="-457200">
              <a:buFont typeface="Wingdings" pitchFamily="2" charset="2"/>
              <a:buChar char="v"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But, before you purchase a property, we recommend additional data analysis: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Property costs versus sellable price per night. 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Population density data &amp; tourist data.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72D992-1B61-7DD6-2C67-494F3115C31C}"/>
              </a:ext>
            </a:extLst>
          </p:cNvPr>
          <p:cNvSpPr/>
          <p:nvPr/>
        </p:nvSpPr>
        <p:spPr>
          <a:xfrm>
            <a:off x="9795034" y="3817588"/>
            <a:ext cx="1828800" cy="182880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63C377-722C-06D3-634D-73181CF7532C}"/>
              </a:ext>
            </a:extLst>
          </p:cNvPr>
          <p:cNvSpPr/>
          <p:nvPr/>
        </p:nvSpPr>
        <p:spPr>
          <a:xfrm>
            <a:off x="9750264" y="1211613"/>
            <a:ext cx="1828800" cy="182880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9A98F7BE-4FE0-5452-75B0-9DD996296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1708" y="6410142"/>
            <a:ext cx="2226732" cy="365125"/>
          </a:xfrm>
        </p:spPr>
        <p:txBody>
          <a:bodyPr/>
          <a:lstStyle/>
          <a:p>
            <a:r>
              <a:rPr lang="en-US" dirty="0"/>
              <a:t>research &amp; analysis by MC Squared</a:t>
            </a:r>
          </a:p>
        </p:txBody>
      </p:sp>
    </p:spTree>
    <p:extLst>
      <p:ext uri="{BB962C8B-B14F-4D97-AF65-F5344CB8AC3E}">
        <p14:creationId xmlns:p14="http://schemas.microsoft.com/office/powerpoint/2010/main" val="2421307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extBox 8">
            <a:extLst>
              <a:ext uri="{FF2B5EF4-FFF2-40B4-BE49-F238E27FC236}">
                <a16:creationId xmlns:a16="http://schemas.microsoft.com/office/drawing/2014/main" id="{C253A38F-5E89-64A9-ED0A-2DA62433EF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5972094"/>
              </p:ext>
            </p:extLst>
          </p:nvPr>
        </p:nvGraphicFramePr>
        <p:xfrm>
          <a:off x="1667811" y="1482755"/>
          <a:ext cx="9191335" cy="3892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57518B-B157-D6D1-98CE-67D81C483D5D}"/>
              </a:ext>
            </a:extLst>
          </p:cNvPr>
          <p:cNvSpPr txBox="1"/>
          <p:nvPr/>
        </p:nvSpPr>
        <p:spPr>
          <a:xfrm>
            <a:off x="3000664" y="106626"/>
            <a:ext cx="6764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Agenda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E24E028-5936-0D2C-87B5-05FB2EC88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1708" y="6410142"/>
            <a:ext cx="2226732" cy="365125"/>
          </a:xfrm>
        </p:spPr>
        <p:txBody>
          <a:bodyPr/>
          <a:lstStyle/>
          <a:p>
            <a:r>
              <a:rPr lang="en-US" dirty="0"/>
              <a:t>research &amp; analysis by MC Squared</a:t>
            </a:r>
          </a:p>
        </p:txBody>
      </p:sp>
    </p:spTree>
    <p:extLst>
      <p:ext uri="{BB962C8B-B14F-4D97-AF65-F5344CB8AC3E}">
        <p14:creationId xmlns:p14="http://schemas.microsoft.com/office/powerpoint/2010/main" val="2390408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9353AC-C5AB-117F-2EC0-77345491E4FB}"/>
              </a:ext>
            </a:extLst>
          </p:cNvPr>
          <p:cNvSpPr txBox="1"/>
          <p:nvPr/>
        </p:nvSpPr>
        <p:spPr>
          <a:xfrm>
            <a:off x="3041274" y="121805"/>
            <a:ext cx="6407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Challenges &amp; Lessons Learned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E34C0D-E8E6-31D2-DFD5-CE9C9BC4F511}"/>
              </a:ext>
            </a:extLst>
          </p:cNvPr>
          <p:cNvSpPr/>
          <p:nvPr/>
        </p:nvSpPr>
        <p:spPr>
          <a:xfrm>
            <a:off x="0" y="796161"/>
            <a:ext cx="1616928" cy="5174166"/>
          </a:xfrm>
          <a:prstGeom prst="rect">
            <a:avLst/>
          </a:prstGeom>
          <a:solidFill>
            <a:srgbClr val="40B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9410220-53A2-7A98-D19C-927105964D65}"/>
              </a:ext>
            </a:extLst>
          </p:cNvPr>
          <p:cNvCxnSpPr/>
          <p:nvPr/>
        </p:nvCxnSpPr>
        <p:spPr>
          <a:xfrm>
            <a:off x="0" y="773858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C420AD-D081-43DB-D8B8-753733404007}"/>
              </a:ext>
            </a:extLst>
          </p:cNvPr>
          <p:cNvCxnSpPr/>
          <p:nvPr/>
        </p:nvCxnSpPr>
        <p:spPr>
          <a:xfrm>
            <a:off x="0" y="5970327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065DBE9-F949-327A-7D92-9EA744696CA6}"/>
              </a:ext>
            </a:extLst>
          </p:cNvPr>
          <p:cNvSpPr/>
          <p:nvPr/>
        </p:nvSpPr>
        <p:spPr>
          <a:xfrm>
            <a:off x="11474605" y="829614"/>
            <a:ext cx="728546" cy="50881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group of women in uniform&#10;&#10;Description automatically generated">
            <a:extLst>
              <a:ext uri="{FF2B5EF4-FFF2-40B4-BE49-F238E27FC236}">
                <a16:creationId xmlns:a16="http://schemas.microsoft.com/office/drawing/2014/main" id="{A6984EB4-69D5-1F0E-6020-5160C582912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alphaModFix amt="1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7000"/>
                    </a14:imgEffect>
                    <a14:imgEffect>
                      <a14:colorTemperature colorTemp="2887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6928" y="751557"/>
            <a:ext cx="9857677" cy="52187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3397CF-7B2C-B46B-D14D-1F7DF069BA75}"/>
              </a:ext>
            </a:extLst>
          </p:cNvPr>
          <p:cNvSpPr txBox="1"/>
          <p:nvPr/>
        </p:nvSpPr>
        <p:spPr>
          <a:xfrm>
            <a:off x="2037177" y="1083504"/>
            <a:ext cx="884263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Challenges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Creating all the functions for mapping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Managing a large dataset (computational time and git hub)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Controlling scope creep</a:t>
            </a:r>
          </a:p>
          <a:p>
            <a:pPr lvl="1"/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Lessons Learned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Start small and test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Leverage the skills in your group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Ensure team knows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“how you got there”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584CC7D5-1A42-7FF5-B948-0A459CC85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1708" y="6410142"/>
            <a:ext cx="2226732" cy="365125"/>
          </a:xfrm>
        </p:spPr>
        <p:txBody>
          <a:bodyPr/>
          <a:lstStyle/>
          <a:p>
            <a:r>
              <a:rPr lang="en-US" dirty="0"/>
              <a:t>research &amp; analysis by MC Squared</a:t>
            </a:r>
          </a:p>
        </p:txBody>
      </p:sp>
    </p:spTree>
    <p:extLst>
      <p:ext uri="{BB962C8B-B14F-4D97-AF65-F5344CB8AC3E}">
        <p14:creationId xmlns:p14="http://schemas.microsoft.com/office/powerpoint/2010/main" val="3212128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02C99E-ED2F-49E3-9C56-362F5F07D0CF}"/>
              </a:ext>
            </a:extLst>
          </p:cNvPr>
          <p:cNvSpPr txBox="1"/>
          <p:nvPr/>
        </p:nvSpPr>
        <p:spPr>
          <a:xfrm>
            <a:off x="2135226" y="0"/>
            <a:ext cx="7921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Questions?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C8C214-5BD8-8D1A-4D6A-B3156723125A}"/>
              </a:ext>
            </a:extLst>
          </p:cNvPr>
          <p:cNvSpPr txBox="1"/>
          <p:nvPr/>
        </p:nvSpPr>
        <p:spPr>
          <a:xfrm>
            <a:off x="679963" y="2091920"/>
            <a:ext cx="70428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574E6C"/>
                </a:solidFill>
              </a:rPr>
              <a:t>Don’t you love our pie chart?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>
                <a:solidFill>
                  <a:srgbClr val="574E6C"/>
                </a:solidFill>
              </a:rPr>
              <a:t>How much do Airbnb Guests care about Starbucks?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74E6C"/>
                </a:solidFill>
              </a:rPr>
              <a:t>We took parsed the mentions of “Starbucks in the Reviews”!</a:t>
            </a:r>
          </a:p>
        </p:txBody>
      </p:sp>
      <p:pic>
        <p:nvPicPr>
          <p:cNvPr id="5" name="Picture 4" descr="A red circle with green lines&#10;&#10;Description automatically generated">
            <a:extLst>
              <a:ext uri="{FF2B5EF4-FFF2-40B4-BE49-F238E27FC236}">
                <a16:creationId xmlns:a16="http://schemas.microsoft.com/office/drawing/2014/main" id="{99D87610-2589-3DF7-42C1-EFE2E3A40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104" y="1693778"/>
            <a:ext cx="1828800" cy="1954000"/>
          </a:xfrm>
          <a:prstGeom prst="rect">
            <a:avLst/>
          </a:prstGeom>
          <a:ln w="38100">
            <a:solidFill>
              <a:srgbClr val="574E6C"/>
            </a:solidFill>
          </a:ln>
        </p:spPr>
      </p:pic>
      <p:pic>
        <p:nvPicPr>
          <p:cNvPr id="7" name="Picture 6" descr="A red circle with a green triangle&#10;&#10;Description automatically generated">
            <a:extLst>
              <a:ext uri="{FF2B5EF4-FFF2-40B4-BE49-F238E27FC236}">
                <a16:creationId xmlns:a16="http://schemas.microsoft.com/office/drawing/2014/main" id="{5F547CCE-D99A-5095-C6A2-9401ACCB0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373" y="3063325"/>
            <a:ext cx="1828800" cy="1953999"/>
          </a:xfrm>
          <a:prstGeom prst="rect">
            <a:avLst/>
          </a:prstGeom>
          <a:ln w="38100">
            <a:solidFill>
              <a:srgbClr val="574E6C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7A98BD-8BAB-005C-B4CB-73AC99EF480B}"/>
              </a:ext>
            </a:extLst>
          </p:cNvPr>
          <p:cNvSpPr txBox="1"/>
          <p:nvPr/>
        </p:nvSpPr>
        <p:spPr>
          <a:xfrm>
            <a:off x="595733" y="4514227"/>
            <a:ext cx="9318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questions do you have for us?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AC4ABB-FEDA-AB18-0362-D343F1B420DB}"/>
              </a:ext>
            </a:extLst>
          </p:cNvPr>
          <p:cNvSpPr txBox="1"/>
          <p:nvPr/>
        </p:nvSpPr>
        <p:spPr>
          <a:xfrm>
            <a:off x="400993" y="1327043"/>
            <a:ext cx="8319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 the End of the Day, We have 2 Questions: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3C13529-5CE5-3D3C-56D1-82A7C5491240}"/>
              </a:ext>
            </a:extLst>
          </p:cNvPr>
          <p:cNvSpPr/>
          <p:nvPr/>
        </p:nvSpPr>
        <p:spPr>
          <a:xfrm>
            <a:off x="6805534" y="4182256"/>
            <a:ext cx="155448" cy="9144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8EBCACE8-50BA-2214-A295-B6222B9C8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1708" y="6410142"/>
            <a:ext cx="2226732" cy="365125"/>
          </a:xfrm>
        </p:spPr>
        <p:txBody>
          <a:bodyPr/>
          <a:lstStyle/>
          <a:p>
            <a:r>
              <a:rPr lang="en-US" dirty="0"/>
              <a:t>research &amp; analysis by MC Squared</a:t>
            </a:r>
          </a:p>
        </p:txBody>
      </p:sp>
    </p:spTree>
    <p:extLst>
      <p:ext uri="{BB962C8B-B14F-4D97-AF65-F5344CB8AC3E}">
        <p14:creationId xmlns:p14="http://schemas.microsoft.com/office/powerpoint/2010/main" val="2652980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ner restaurant">
            <a:extLst>
              <a:ext uri="{FF2B5EF4-FFF2-40B4-BE49-F238E27FC236}">
                <a16:creationId xmlns:a16="http://schemas.microsoft.com/office/drawing/2014/main" id="{FC858F4A-85AF-2EAE-BB2F-D026B0A90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2854" r="-1" b="12854"/>
          <a:stretch/>
        </p:blipFill>
        <p:spPr>
          <a:xfrm>
            <a:off x="0" y="773858"/>
            <a:ext cx="12192000" cy="51741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9353AC-C5AB-117F-2EC0-77345491E4FB}"/>
              </a:ext>
            </a:extLst>
          </p:cNvPr>
          <p:cNvSpPr txBox="1"/>
          <p:nvPr/>
        </p:nvSpPr>
        <p:spPr>
          <a:xfrm>
            <a:off x="3679903" y="63764"/>
            <a:ext cx="5435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Resources &amp; Articles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E34C0D-E8E6-31D2-DFD5-CE9C9BC4F511}"/>
              </a:ext>
            </a:extLst>
          </p:cNvPr>
          <p:cNvSpPr/>
          <p:nvPr/>
        </p:nvSpPr>
        <p:spPr>
          <a:xfrm>
            <a:off x="0" y="796161"/>
            <a:ext cx="1616928" cy="5174166"/>
          </a:xfrm>
          <a:prstGeom prst="rect">
            <a:avLst/>
          </a:prstGeom>
          <a:solidFill>
            <a:srgbClr val="40B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9410220-53A2-7A98-D19C-927105964D65}"/>
              </a:ext>
            </a:extLst>
          </p:cNvPr>
          <p:cNvCxnSpPr/>
          <p:nvPr/>
        </p:nvCxnSpPr>
        <p:spPr>
          <a:xfrm>
            <a:off x="0" y="773858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C420AD-D081-43DB-D8B8-753733404007}"/>
              </a:ext>
            </a:extLst>
          </p:cNvPr>
          <p:cNvCxnSpPr/>
          <p:nvPr/>
        </p:nvCxnSpPr>
        <p:spPr>
          <a:xfrm>
            <a:off x="0" y="5970327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065DBE9-F949-327A-7D92-9EA744696CA6}"/>
              </a:ext>
            </a:extLst>
          </p:cNvPr>
          <p:cNvSpPr/>
          <p:nvPr/>
        </p:nvSpPr>
        <p:spPr>
          <a:xfrm>
            <a:off x="11474605" y="829614"/>
            <a:ext cx="728546" cy="50881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8ABB8-62AC-7C60-F373-256FE0AB5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654" y="6323645"/>
            <a:ext cx="5911517" cy="365125"/>
          </a:xfrm>
        </p:spPr>
        <p:txBody>
          <a:bodyPr/>
          <a:lstStyle/>
          <a:p>
            <a:r>
              <a:rPr lang="en-US"/>
              <a:t>research &amp; analysis by MC Squared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7B0502-7E93-1F76-2481-601539870C8E}"/>
              </a:ext>
            </a:extLst>
          </p:cNvPr>
          <p:cNvSpPr txBox="1"/>
          <p:nvPr/>
        </p:nvSpPr>
        <p:spPr>
          <a:xfrm>
            <a:off x="1810701" y="1890227"/>
            <a:ext cx="857059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574E6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https://www.networkworld.com/article/935670/big-data-secrets-from-airbnb-starbucks-and-sonic.html</a:t>
            </a:r>
            <a:endParaRPr lang="en-US" sz="2800" dirty="0">
              <a:solidFill>
                <a:srgbClr val="574E6C"/>
              </a:solidFill>
            </a:endParaRPr>
          </a:p>
          <a:p>
            <a:endParaRPr lang="en-US" sz="2800" dirty="0">
              <a:solidFill>
                <a:srgbClr val="574E6C"/>
              </a:solidFill>
            </a:endParaRPr>
          </a:p>
          <a:p>
            <a:r>
              <a:rPr lang="en-US" sz="2800" dirty="0">
                <a:solidFill>
                  <a:srgbClr val="574E6C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https://nycdatascience.com/blog/student-works/data-analysis-on-starbucks-location/</a:t>
            </a:r>
            <a:endParaRPr lang="en-US" sz="2800" dirty="0">
              <a:solidFill>
                <a:srgbClr val="574E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907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443FFC-FCA4-0092-2DA5-4060E93C590E}"/>
              </a:ext>
            </a:extLst>
          </p:cNvPr>
          <p:cNvSpPr/>
          <p:nvPr/>
        </p:nvSpPr>
        <p:spPr>
          <a:xfrm rot="5400000">
            <a:off x="1645920" y="1097280"/>
            <a:ext cx="4576363" cy="4571314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13346-882F-C948-355B-7925B37C1906}"/>
              </a:ext>
            </a:extLst>
          </p:cNvPr>
          <p:cNvSpPr txBox="1"/>
          <p:nvPr/>
        </p:nvSpPr>
        <p:spPr>
          <a:xfrm>
            <a:off x="7132320" y="777240"/>
            <a:ext cx="36576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97764">
              <a:spcAft>
                <a:spcPts val="600"/>
              </a:spcAft>
            </a:pPr>
            <a:r>
              <a:rPr lang="en-US" sz="32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Matt Dipinto</a:t>
            </a:r>
          </a:p>
          <a:p>
            <a:pPr defTabSz="397764">
              <a:spcAft>
                <a:spcPts val="60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Project Manager</a:t>
            </a:r>
          </a:p>
          <a:p>
            <a:pPr defTabSz="397764">
              <a:spcAft>
                <a:spcPts val="60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Git Master</a:t>
            </a:r>
          </a:p>
          <a:p>
            <a:pPr defTabSz="397764">
              <a:spcAft>
                <a:spcPts val="60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Data Analyst</a:t>
            </a:r>
          </a:p>
          <a:p>
            <a:pPr defTabSz="397764">
              <a:spcAft>
                <a:spcPts val="600"/>
              </a:spcAft>
            </a:pPr>
            <a:endParaRPr lang="en-US" sz="3132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defTabSz="397764">
              <a:spcAft>
                <a:spcPts val="600"/>
              </a:spcAft>
            </a:pPr>
            <a:r>
              <a:rPr lang="en-US" sz="2800" i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When Matt’s not sharing links to the class on slack, you can find him sneaking Belle into Christmas Parties.</a:t>
            </a: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FC2767-0196-3B45-EC35-98FF14C76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1708" y="6410142"/>
            <a:ext cx="2226732" cy="365125"/>
          </a:xfrm>
        </p:spPr>
        <p:txBody>
          <a:bodyPr/>
          <a:lstStyle/>
          <a:p>
            <a:r>
              <a:rPr lang="en-US" dirty="0"/>
              <a:t>research &amp; analysis by MC Squared</a:t>
            </a:r>
          </a:p>
        </p:txBody>
      </p:sp>
    </p:spTree>
    <p:extLst>
      <p:ext uri="{BB962C8B-B14F-4D97-AF65-F5344CB8AC3E}">
        <p14:creationId xmlns:p14="http://schemas.microsoft.com/office/powerpoint/2010/main" val="4258960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5A5B4A8-8B4F-1118-2686-64F3FB8E1AD8}"/>
              </a:ext>
            </a:extLst>
          </p:cNvPr>
          <p:cNvSpPr/>
          <p:nvPr/>
        </p:nvSpPr>
        <p:spPr>
          <a:xfrm>
            <a:off x="0" y="-14990"/>
            <a:ext cx="12203948" cy="6872990"/>
          </a:xfrm>
          <a:prstGeom prst="rect">
            <a:avLst/>
          </a:prstGeom>
          <a:solidFill>
            <a:srgbClr val="40B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59CABE-4F87-9911-3A8C-2C7204B1F388}"/>
              </a:ext>
            </a:extLst>
          </p:cNvPr>
          <p:cNvSpPr/>
          <p:nvPr/>
        </p:nvSpPr>
        <p:spPr>
          <a:xfrm>
            <a:off x="613318" y="501805"/>
            <a:ext cx="10928194" cy="5886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CC6107E-0B6F-BD71-7BCF-E58E9C29EA69}"/>
              </a:ext>
            </a:extLst>
          </p:cNvPr>
          <p:cNvSpPr/>
          <p:nvPr/>
        </p:nvSpPr>
        <p:spPr>
          <a:xfrm rot="16200000">
            <a:off x="1645920" y="1097280"/>
            <a:ext cx="4568132" cy="4567938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E8D1AB-D1FD-2FD5-B956-094646F8A100}"/>
              </a:ext>
            </a:extLst>
          </p:cNvPr>
          <p:cNvSpPr txBox="1"/>
          <p:nvPr/>
        </p:nvSpPr>
        <p:spPr>
          <a:xfrm>
            <a:off x="7132320" y="777240"/>
            <a:ext cx="3657600" cy="548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Cindy Zhou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Developer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Mapping Queen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Specialist</a:t>
            </a:r>
          </a:p>
          <a:p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Cindy’s not fast tracking through class assignments, she’s spending time with friends at Cirque Soleil.</a:t>
            </a:r>
          </a:p>
          <a:p>
            <a:endParaRPr lang="en-US" dirty="0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5B29086F-7883-7163-87D6-6C7EB3842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1708" y="6410142"/>
            <a:ext cx="2226732" cy="365125"/>
          </a:xfrm>
        </p:spPr>
        <p:txBody>
          <a:bodyPr/>
          <a:lstStyle/>
          <a:p>
            <a:r>
              <a:rPr lang="en-US" dirty="0"/>
              <a:t>research &amp; analysis by MC Squared</a:t>
            </a:r>
          </a:p>
        </p:txBody>
      </p:sp>
    </p:spTree>
    <p:extLst>
      <p:ext uri="{BB962C8B-B14F-4D97-AF65-F5344CB8AC3E}">
        <p14:creationId xmlns:p14="http://schemas.microsoft.com/office/powerpoint/2010/main" val="13359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ABBB681-F4D2-40F2-ACC3-DE0B4B4880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388ED0-1FEF-4E11-B488-BD661D1AC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58470"/>
            <a:ext cx="11237976" cy="58978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13346-882F-C948-355B-7925B37C1906}"/>
              </a:ext>
            </a:extLst>
          </p:cNvPr>
          <p:cNvSpPr txBox="1"/>
          <p:nvPr/>
        </p:nvSpPr>
        <p:spPr>
          <a:xfrm>
            <a:off x="7132320" y="777240"/>
            <a:ext cx="3657600" cy="548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97764">
              <a:spcAft>
                <a:spcPts val="600"/>
              </a:spcAft>
            </a:pPr>
            <a:r>
              <a:rPr lang="en-US" sz="32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Christine Kanouff</a:t>
            </a:r>
          </a:p>
          <a:p>
            <a:pPr defTabSz="397764">
              <a:spcAft>
                <a:spcPts val="60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Content Creator</a:t>
            </a:r>
          </a:p>
          <a:p>
            <a:pPr defTabSz="397764">
              <a:spcAft>
                <a:spcPts val="60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Visual Effects</a:t>
            </a:r>
          </a:p>
          <a:p>
            <a:pPr defTabSz="397764">
              <a:spcAft>
                <a:spcPts val="600"/>
              </a:spcAft>
            </a:pPr>
            <a:r>
              <a:rPr lang="en-US" sz="2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Editor</a:t>
            </a:r>
          </a:p>
          <a:p>
            <a:pPr defTabSz="397764">
              <a:spcAft>
                <a:spcPts val="600"/>
              </a:spcAft>
            </a:pPr>
            <a:endParaRPr lang="en-US" sz="3132" kern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endParaRPr>
          </a:p>
          <a:p>
            <a:pPr defTabSz="397764">
              <a:spcAft>
                <a:spcPts val="600"/>
              </a:spcAft>
            </a:pPr>
            <a:r>
              <a:rPr lang="en-US" sz="2800" i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When Christine’s not prompting </a:t>
            </a:r>
            <a:r>
              <a:rPr lang="en-US" sz="2800" i="1" kern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ChatGPT</a:t>
            </a:r>
            <a:r>
              <a:rPr lang="en-US" sz="2800" i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  for homework help, she’s 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breaking up street fights</a:t>
            </a:r>
            <a:r>
              <a:rPr lang="en-US" sz="2800" i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.</a:t>
            </a: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CCB4E32-95DD-7C77-1E70-2F1CA6FAE865}"/>
              </a:ext>
            </a:extLst>
          </p:cNvPr>
          <p:cNvSpPr/>
          <p:nvPr/>
        </p:nvSpPr>
        <p:spPr>
          <a:xfrm>
            <a:off x="1645920" y="1097280"/>
            <a:ext cx="4570241" cy="4571411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F5F249BD-FC7E-C6EF-F6DD-B3E9D2221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1708" y="6410142"/>
            <a:ext cx="2226732" cy="365125"/>
          </a:xfrm>
        </p:spPr>
        <p:txBody>
          <a:bodyPr/>
          <a:lstStyle/>
          <a:p>
            <a:r>
              <a:rPr lang="en-US" dirty="0"/>
              <a:t>research &amp; analysis by MC Squared</a:t>
            </a:r>
          </a:p>
        </p:txBody>
      </p:sp>
    </p:spTree>
    <p:extLst>
      <p:ext uri="{BB962C8B-B14F-4D97-AF65-F5344CB8AC3E}">
        <p14:creationId xmlns:p14="http://schemas.microsoft.com/office/powerpoint/2010/main" val="75198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ner restaurant">
            <a:extLst>
              <a:ext uri="{FF2B5EF4-FFF2-40B4-BE49-F238E27FC236}">
                <a16:creationId xmlns:a16="http://schemas.microsoft.com/office/drawing/2014/main" id="{FC858F4A-85AF-2EAE-BB2F-D026B0A90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2854" r="-1" b="12854"/>
          <a:stretch/>
        </p:blipFill>
        <p:spPr>
          <a:xfrm>
            <a:off x="11151" y="829614"/>
            <a:ext cx="12192000" cy="5218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9353AC-C5AB-117F-2EC0-77345491E4FB}"/>
              </a:ext>
            </a:extLst>
          </p:cNvPr>
          <p:cNvSpPr txBox="1"/>
          <p:nvPr/>
        </p:nvSpPr>
        <p:spPr>
          <a:xfrm>
            <a:off x="3679903" y="63764"/>
            <a:ext cx="4538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9E058-EF7E-F34F-35AD-3980BA45BF31}"/>
              </a:ext>
            </a:extLst>
          </p:cNvPr>
          <p:cNvSpPr txBox="1"/>
          <p:nvPr/>
        </p:nvSpPr>
        <p:spPr>
          <a:xfrm>
            <a:off x="3153273" y="1176168"/>
            <a:ext cx="75023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Would a Potential Client Want?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E34C0D-E8E6-31D2-DFD5-CE9C9BC4F511}"/>
              </a:ext>
            </a:extLst>
          </p:cNvPr>
          <p:cNvSpPr/>
          <p:nvPr/>
        </p:nvSpPr>
        <p:spPr>
          <a:xfrm>
            <a:off x="0" y="796161"/>
            <a:ext cx="1616928" cy="5174166"/>
          </a:xfrm>
          <a:prstGeom prst="rect">
            <a:avLst/>
          </a:prstGeom>
          <a:solidFill>
            <a:srgbClr val="40B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9410220-53A2-7A98-D19C-927105964D65}"/>
              </a:ext>
            </a:extLst>
          </p:cNvPr>
          <p:cNvCxnSpPr/>
          <p:nvPr/>
        </p:nvCxnSpPr>
        <p:spPr>
          <a:xfrm>
            <a:off x="0" y="773858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C420AD-D081-43DB-D8B8-753733404007}"/>
              </a:ext>
            </a:extLst>
          </p:cNvPr>
          <p:cNvCxnSpPr/>
          <p:nvPr/>
        </p:nvCxnSpPr>
        <p:spPr>
          <a:xfrm>
            <a:off x="0" y="5970327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065DBE9-F949-327A-7D92-9EA744696CA6}"/>
              </a:ext>
            </a:extLst>
          </p:cNvPr>
          <p:cNvSpPr/>
          <p:nvPr/>
        </p:nvSpPr>
        <p:spPr>
          <a:xfrm>
            <a:off x="11474605" y="829614"/>
            <a:ext cx="728546" cy="50881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554BB2-62A1-99E8-158A-2278F85E2C54}"/>
              </a:ext>
            </a:extLst>
          </p:cNvPr>
          <p:cNvSpPr txBox="1"/>
          <p:nvPr/>
        </p:nvSpPr>
        <p:spPr>
          <a:xfrm>
            <a:off x="5320527" y="2156362"/>
            <a:ext cx="6653759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Our Client:</a:t>
            </a: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Semi-retired actor who wants to add a reliable income stream to his already-healthy portfolio of investments.</a:t>
            </a:r>
          </a:p>
          <a:p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an Airbnb a good long-term investment for Anthony?  And if so, in what market?</a:t>
            </a:r>
          </a:p>
          <a:p>
            <a:endParaRPr lang="en-US" sz="3200" i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E44D1C3-569F-3A41-29F2-1F32ECD9A1E8}"/>
              </a:ext>
            </a:extLst>
          </p:cNvPr>
          <p:cNvSpPr/>
          <p:nvPr/>
        </p:nvSpPr>
        <p:spPr>
          <a:xfrm>
            <a:off x="2554327" y="2524599"/>
            <a:ext cx="1828800" cy="18288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D539D2A2-1E81-1F1C-A7EF-3532486F1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1708" y="6410142"/>
            <a:ext cx="2226732" cy="365125"/>
          </a:xfrm>
        </p:spPr>
        <p:txBody>
          <a:bodyPr/>
          <a:lstStyle/>
          <a:p>
            <a:r>
              <a:rPr lang="en-US" dirty="0"/>
              <a:t>research &amp; analysis by MC Squared</a:t>
            </a:r>
          </a:p>
        </p:txBody>
      </p:sp>
    </p:spTree>
    <p:extLst>
      <p:ext uri="{BB962C8B-B14F-4D97-AF65-F5344CB8AC3E}">
        <p14:creationId xmlns:p14="http://schemas.microsoft.com/office/powerpoint/2010/main" val="240554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ner restaurant">
            <a:extLst>
              <a:ext uri="{FF2B5EF4-FFF2-40B4-BE49-F238E27FC236}">
                <a16:creationId xmlns:a16="http://schemas.microsoft.com/office/drawing/2014/main" id="{FC858F4A-85AF-2EAE-BB2F-D026B0A90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2854" r="-1" b="12854"/>
          <a:stretch/>
        </p:blipFill>
        <p:spPr>
          <a:xfrm>
            <a:off x="0" y="789356"/>
            <a:ext cx="12192000" cy="51741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9353AC-C5AB-117F-2EC0-77345491E4FB}"/>
              </a:ext>
            </a:extLst>
          </p:cNvPr>
          <p:cNvSpPr txBox="1"/>
          <p:nvPr/>
        </p:nvSpPr>
        <p:spPr>
          <a:xfrm>
            <a:off x="3679903" y="63764"/>
            <a:ext cx="4538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9E058-EF7E-F34F-35AD-3980BA45BF31}"/>
              </a:ext>
            </a:extLst>
          </p:cNvPr>
          <p:cNvSpPr txBox="1"/>
          <p:nvPr/>
        </p:nvSpPr>
        <p:spPr>
          <a:xfrm>
            <a:off x="2151052" y="1391501"/>
            <a:ext cx="9303723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Explore a Compelling Topic: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This Ruled out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Sports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Financial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Datasets  </a:t>
            </a:r>
          </a:p>
          <a:p>
            <a:pPr>
              <a:buFont typeface="Wingdings" pitchFamily="2" charset="2"/>
              <a:buChar char="v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Things We Had in Common? 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Travel &amp; Coffee  </a:t>
            </a:r>
          </a:p>
          <a:p>
            <a:pPr marL="0" indent="0">
              <a:buNone/>
            </a:pP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 Datasets to Combine &amp; Compare: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Robust Dataset for Airbnb 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Limited Starbucks (breadth) but Hitched Our Wagon to “Atlas” 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Also Wanted to Look at Multiple Markets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E34C0D-E8E6-31D2-DFD5-CE9C9BC4F511}"/>
              </a:ext>
            </a:extLst>
          </p:cNvPr>
          <p:cNvSpPr/>
          <p:nvPr/>
        </p:nvSpPr>
        <p:spPr>
          <a:xfrm>
            <a:off x="0" y="796161"/>
            <a:ext cx="1616928" cy="5174166"/>
          </a:xfrm>
          <a:prstGeom prst="rect">
            <a:avLst/>
          </a:prstGeom>
          <a:solidFill>
            <a:srgbClr val="40B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9410220-53A2-7A98-D19C-927105964D65}"/>
              </a:ext>
            </a:extLst>
          </p:cNvPr>
          <p:cNvCxnSpPr/>
          <p:nvPr/>
        </p:nvCxnSpPr>
        <p:spPr>
          <a:xfrm>
            <a:off x="0" y="773858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C420AD-D081-43DB-D8B8-753733404007}"/>
              </a:ext>
            </a:extLst>
          </p:cNvPr>
          <p:cNvCxnSpPr/>
          <p:nvPr/>
        </p:nvCxnSpPr>
        <p:spPr>
          <a:xfrm>
            <a:off x="0" y="5970327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065DBE9-F949-327A-7D92-9EA744696CA6}"/>
              </a:ext>
            </a:extLst>
          </p:cNvPr>
          <p:cNvSpPr/>
          <p:nvPr/>
        </p:nvSpPr>
        <p:spPr>
          <a:xfrm>
            <a:off x="11474605" y="829614"/>
            <a:ext cx="728546" cy="50881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C3C3747-5CE0-80A0-83F7-BD8EA96ACB66}"/>
              </a:ext>
            </a:extLst>
          </p:cNvPr>
          <p:cNvGrpSpPr/>
          <p:nvPr/>
        </p:nvGrpSpPr>
        <p:grpSpPr>
          <a:xfrm>
            <a:off x="914400" y="1371600"/>
            <a:ext cx="914400" cy="914400"/>
            <a:chOff x="838990" y="1419151"/>
            <a:chExt cx="914400" cy="9144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1D7D8C4-623E-B386-CE1D-873D94562FD9}"/>
                </a:ext>
              </a:extLst>
            </p:cNvPr>
            <p:cNvSpPr/>
            <p:nvPr/>
          </p:nvSpPr>
          <p:spPr>
            <a:xfrm>
              <a:off x="838990" y="1419151"/>
              <a:ext cx="914400" cy="914400"/>
            </a:xfrm>
            <a:prstGeom prst="rect">
              <a:avLst/>
            </a:prstGeom>
            <a:solidFill>
              <a:srgbClr val="574E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10C2EBB-A941-D18C-6062-2D3A37FC822A}"/>
                </a:ext>
              </a:extLst>
            </p:cNvPr>
            <p:cNvSpPr txBox="1"/>
            <p:nvPr/>
          </p:nvSpPr>
          <p:spPr>
            <a:xfrm>
              <a:off x="1077471" y="1540335"/>
              <a:ext cx="430447" cy="5611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9C41A0E-708F-518D-907F-146F49302EAE}"/>
              </a:ext>
            </a:extLst>
          </p:cNvPr>
          <p:cNvSpPr/>
          <p:nvPr/>
        </p:nvSpPr>
        <p:spPr>
          <a:xfrm>
            <a:off x="946318" y="3286173"/>
            <a:ext cx="914400" cy="914400"/>
          </a:xfrm>
          <a:prstGeom prst="rect">
            <a:avLst/>
          </a:prstGeom>
          <a:solidFill>
            <a:srgbClr val="574E6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CD098D-34E6-F267-2F3F-49652357F573}"/>
              </a:ext>
            </a:extLst>
          </p:cNvPr>
          <p:cNvSpPr txBox="1"/>
          <p:nvPr/>
        </p:nvSpPr>
        <p:spPr>
          <a:xfrm>
            <a:off x="1184799" y="3407357"/>
            <a:ext cx="415104" cy="5611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Footer Placeholder 2">
            <a:extLst>
              <a:ext uri="{FF2B5EF4-FFF2-40B4-BE49-F238E27FC236}">
                <a16:creationId xmlns:a16="http://schemas.microsoft.com/office/drawing/2014/main" id="{D8582C62-33C2-C9CF-2994-67D97C7ED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1708" y="6410142"/>
            <a:ext cx="2226732" cy="365125"/>
          </a:xfrm>
        </p:spPr>
        <p:txBody>
          <a:bodyPr/>
          <a:lstStyle/>
          <a:p>
            <a:r>
              <a:rPr lang="en-US" dirty="0"/>
              <a:t>research &amp; analysis by MC Squared</a:t>
            </a:r>
          </a:p>
        </p:txBody>
      </p:sp>
    </p:spTree>
    <p:extLst>
      <p:ext uri="{BB962C8B-B14F-4D97-AF65-F5344CB8AC3E}">
        <p14:creationId xmlns:p14="http://schemas.microsoft.com/office/powerpoint/2010/main" val="2125569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ner restaurant">
            <a:extLst>
              <a:ext uri="{FF2B5EF4-FFF2-40B4-BE49-F238E27FC236}">
                <a16:creationId xmlns:a16="http://schemas.microsoft.com/office/drawing/2014/main" id="{FC858F4A-85AF-2EAE-BB2F-D026B0A90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2854" r="-1" b="12854"/>
          <a:stretch/>
        </p:blipFill>
        <p:spPr>
          <a:xfrm>
            <a:off x="-26938" y="743471"/>
            <a:ext cx="12192000" cy="51741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9353AC-C5AB-117F-2EC0-77345491E4FB}"/>
              </a:ext>
            </a:extLst>
          </p:cNvPr>
          <p:cNvSpPr txBox="1"/>
          <p:nvPr/>
        </p:nvSpPr>
        <p:spPr>
          <a:xfrm>
            <a:off x="3679903" y="63764"/>
            <a:ext cx="4538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E34C0D-E8E6-31D2-DFD5-CE9C9BC4F511}"/>
              </a:ext>
            </a:extLst>
          </p:cNvPr>
          <p:cNvSpPr/>
          <p:nvPr/>
        </p:nvSpPr>
        <p:spPr>
          <a:xfrm>
            <a:off x="0" y="796161"/>
            <a:ext cx="1616928" cy="5174166"/>
          </a:xfrm>
          <a:prstGeom prst="rect">
            <a:avLst/>
          </a:prstGeom>
          <a:solidFill>
            <a:srgbClr val="40B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9410220-53A2-7A98-D19C-927105964D65}"/>
              </a:ext>
            </a:extLst>
          </p:cNvPr>
          <p:cNvCxnSpPr/>
          <p:nvPr/>
        </p:nvCxnSpPr>
        <p:spPr>
          <a:xfrm>
            <a:off x="0" y="773858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C420AD-D081-43DB-D8B8-753733404007}"/>
              </a:ext>
            </a:extLst>
          </p:cNvPr>
          <p:cNvCxnSpPr/>
          <p:nvPr/>
        </p:nvCxnSpPr>
        <p:spPr>
          <a:xfrm>
            <a:off x="0" y="5970327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065DBE9-F949-327A-7D92-9EA744696CA6}"/>
              </a:ext>
            </a:extLst>
          </p:cNvPr>
          <p:cNvSpPr/>
          <p:nvPr/>
        </p:nvSpPr>
        <p:spPr>
          <a:xfrm>
            <a:off x="11474605" y="829614"/>
            <a:ext cx="728546" cy="50881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69E058-EF7E-F34F-35AD-3980BA45BF31}"/>
              </a:ext>
            </a:extLst>
          </p:cNvPr>
          <p:cNvSpPr txBox="1"/>
          <p:nvPr/>
        </p:nvSpPr>
        <p:spPr>
          <a:xfrm>
            <a:off x="2052761" y="1450060"/>
            <a:ext cx="8950018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Build Sound Research Objectives: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Analyze Airbnb Market Trends and Growth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How has it grown and what can we forecast?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Examine the Correlation of Airbnb and Starbucks Locations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 there a relationship between Starbucks and Airbnb locations?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Any impact on perceived quality or cost of an Airbnb stay?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Compare Markets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What similarities/differences between Denver &amp; London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Can the Data Predict Successful Airbnb Locations?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AEA3D5-0FF4-52E1-9EFA-F599E79F9EA9}"/>
              </a:ext>
            </a:extLst>
          </p:cNvPr>
          <p:cNvGrpSpPr/>
          <p:nvPr/>
        </p:nvGrpSpPr>
        <p:grpSpPr>
          <a:xfrm>
            <a:off x="914400" y="1373985"/>
            <a:ext cx="914400" cy="914477"/>
            <a:chOff x="823114" y="1373985"/>
            <a:chExt cx="914400" cy="9144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4AC01A0-67AB-D3BF-F208-E84F6A762CB6}"/>
                </a:ext>
              </a:extLst>
            </p:cNvPr>
            <p:cNvSpPr/>
            <p:nvPr/>
          </p:nvSpPr>
          <p:spPr>
            <a:xfrm>
              <a:off x="823114" y="1374062"/>
              <a:ext cx="914400" cy="914400"/>
            </a:xfrm>
            <a:prstGeom prst="rect">
              <a:avLst/>
            </a:prstGeom>
            <a:solidFill>
              <a:srgbClr val="574E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9070594-F689-5C02-E328-C2625678DD78}"/>
                </a:ext>
              </a:extLst>
            </p:cNvPr>
            <p:cNvSpPr txBox="1"/>
            <p:nvPr/>
          </p:nvSpPr>
          <p:spPr>
            <a:xfrm>
              <a:off x="1122917" y="1373985"/>
              <a:ext cx="3147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C2C51C29-045D-9DED-2049-76083373F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1708" y="6410142"/>
            <a:ext cx="2226732" cy="365125"/>
          </a:xfrm>
        </p:spPr>
        <p:txBody>
          <a:bodyPr/>
          <a:lstStyle/>
          <a:p>
            <a:r>
              <a:rPr lang="en-US" dirty="0"/>
              <a:t>research &amp; analysis by MC Squared</a:t>
            </a:r>
          </a:p>
        </p:txBody>
      </p:sp>
    </p:spTree>
    <p:extLst>
      <p:ext uri="{BB962C8B-B14F-4D97-AF65-F5344CB8AC3E}">
        <p14:creationId xmlns:p14="http://schemas.microsoft.com/office/powerpoint/2010/main" val="2252697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ner restaurant">
            <a:extLst>
              <a:ext uri="{FF2B5EF4-FFF2-40B4-BE49-F238E27FC236}">
                <a16:creationId xmlns:a16="http://schemas.microsoft.com/office/drawing/2014/main" id="{FC858F4A-85AF-2EAE-BB2F-D026B0A908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2854" r="-1" b="12854"/>
          <a:stretch/>
        </p:blipFill>
        <p:spPr>
          <a:xfrm>
            <a:off x="-26938" y="743471"/>
            <a:ext cx="12192000" cy="51741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9353AC-C5AB-117F-2EC0-77345491E4FB}"/>
              </a:ext>
            </a:extLst>
          </p:cNvPr>
          <p:cNvSpPr txBox="1"/>
          <p:nvPr/>
        </p:nvSpPr>
        <p:spPr>
          <a:xfrm>
            <a:off x="3679903" y="63764"/>
            <a:ext cx="4538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Project 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E34C0D-E8E6-31D2-DFD5-CE9C9BC4F511}"/>
              </a:ext>
            </a:extLst>
          </p:cNvPr>
          <p:cNvSpPr/>
          <p:nvPr/>
        </p:nvSpPr>
        <p:spPr>
          <a:xfrm>
            <a:off x="0" y="796161"/>
            <a:ext cx="1616928" cy="5174166"/>
          </a:xfrm>
          <a:prstGeom prst="rect">
            <a:avLst/>
          </a:prstGeom>
          <a:solidFill>
            <a:srgbClr val="40BAD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9410220-53A2-7A98-D19C-927105964D65}"/>
              </a:ext>
            </a:extLst>
          </p:cNvPr>
          <p:cNvCxnSpPr/>
          <p:nvPr/>
        </p:nvCxnSpPr>
        <p:spPr>
          <a:xfrm>
            <a:off x="0" y="773858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5C420AD-D081-43DB-D8B8-753733404007}"/>
              </a:ext>
            </a:extLst>
          </p:cNvPr>
          <p:cNvCxnSpPr/>
          <p:nvPr/>
        </p:nvCxnSpPr>
        <p:spPr>
          <a:xfrm>
            <a:off x="0" y="5970327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065DBE9-F949-327A-7D92-9EA744696CA6}"/>
              </a:ext>
            </a:extLst>
          </p:cNvPr>
          <p:cNvSpPr/>
          <p:nvPr/>
        </p:nvSpPr>
        <p:spPr>
          <a:xfrm>
            <a:off x="11474605" y="829614"/>
            <a:ext cx="728546" cy="50881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791E5E-9C67-6C96-A0C0-C77BA8A588E2}"/>
              </a:ext>
            </a:extLst>
          </p:cNvPr>
          <p:cNvGrpSpPr/>
          <p:nvPr/>
        </p:nvGrpSpPr>
        <p:grpSpPr>
          <a:xfrm>
            <a:off x="914400" y="1371600"/>
            <a:ext cx="914400" cy="914400"/>
            <a:chOff x="808464" y="1285906"/>
            <a:chExt cx="914400" cy="9670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997B7E-34A5-5E5C-5F1F-C620B6A05139}"/>
                </a:ext>
              </a:extLst>
            </p:cNvPr>
            <p:cNvSpPr/>
            <p:nvPr/>
          </p:nvSpPr>
          <p:spPr>
            <a:xfrm>
              <a:off x="808464" y="1338596"/>
              <a:ext cx="914400" cy="914400"/>
            </a:xfrm>
            <a:prstGeom prst="rect">
              <a:avLst/>
            </a:prstGeom>
            <a:solidFill>
              <a:srgbClr val="574E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ECD2A2-CC7C-9C01-8D3C-45E1BD01E445}"/>
                </a:ext>
              </a:extLst>
            </p:cNvPr>
            <p:cNvSpPr txBox="1"/>
            <p:nvPr/>
          </p:nvSpPr>
          <p:spPr>
            <a:xfrm>
              <a:off x="1046946" y="1285906"/>
              <a:ext cx="36213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191CF56-E581-3876-4EE9-EE0812A220FA}"/>
              </a:ext>
            </a:extLst>
          </p:cNvPr>
          <p:cNvSpPr txBox="1"/>
          <p:nvPr/>
        </p:nvSpPr>
        <p:spPr>
          <a:xfrm>
            <a:off x="2378440" y="1557432"/>
            <a:ext cx="770708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Use Strategic Methodology: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Create &amp; Agree to Plan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Control Scope Creep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Assign the Right Person to the Right Task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Keep it Simple and Test the Denver Market First</a:t>
            </a:r>
          </a:p>
          <a:p>
            <a:pPr marL="342900" indent="-342900">
              <a:buFont typeface="Wingdings" pitchFamily="2" charset="2"/>
              <a:buChar char="v"/>
            </a:pP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E2CCAD3-2C56-20BA-D7EB-9B32C7DEE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1708" y="6410142"/>
            <a:ext cx="2226732" cy="365125"/>
          </a:xfrm>
        </p:spPr>
        <p:txBody>
          <a:bodyPr/>
          <a:lstStyle/>
          <a:p>
            <a:r>
              <a:rPr lang="en-US" dirty="0"/>
              <a:t>research &amp; analysis by MC Squared</a:t>
            </a:r>
          </a:p>
        </p:txBody>
      </p:sp>
    </p:spTree>
    <p:extLst>
      <p:ext uri="{BB962C8B-B14F-4D97-AF65-F5344CB8AC3E}">
        <p14:creationId xmlns:p14="http://schemas.microsoft.com/office/powerpoint/2010/main" val="60473529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{C914FBAB-A5B2-D643-809E-D0B99E19AE9C}tf10001124</Template>
  <TotalTime>5578</TotalTime>
  <Words>1021</Words>
  <Application>Microsoft Macintosh PowerPoint</Application>
  <PresentationFormat>Widescreen</PresentationFormat>
  <Paragraphs>193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Corbel</vt:lpstr>
      <vt:lpstr>Wingdings</vt:lpstr>
      <vt:lpstr>Wingdings 2</vt:lpstr>
      <vt:lpstr>Frame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Christine Kanouff</dc:creator>
  <cp:lastModifiedBy>Christine Kanouff</cp:lastModifiedBy>
  <cp:revision>141</cp:revision>
  <dcterms:created xsi:type="dcterms:W3CDTF">2023-12-21T20:16:50Z</dcterms:created>
  <dcterms:modified xsi:type="dcterms:W3CDTF">2024-01-11T15:39:17Z</dcterms:modified>
</cp:coreProperties>
</file>